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6" r:id="rId1"/>
  </p:sldMasterIdLst>
  <p:notesMasterIdLst>
    <p:notesMasterId r:id="rId18"/>
  </p:notesMasterIdLst>
  <p:handoutMasterIdLst>
    <p:handoutMasterId r:id="rId19"/>
  </p:handoutMasterIdLst>
  <p:sldIdLst>
    <p:sldId id="257"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Lst>
  <p:sldSz cx="12192000" cy="6858000"/>
  <p:notesSz cx="6858000" cy="9144000"/>
  <p:defaultTextStyle>
    <a:defPPr rtl="0">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BA8B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13" autoAdjust="0"/>
    <p:restoredTop sz="94660"/>
  </p:normalViewPr>
  <p:slideViewPr>
    <p:cSldViewPr snapToGrid="0">
      <p:cViewPr varScale="1">
        <p:scale>
          <a:sx n="76" d="100"/>
          <a:sy n="76" d="100"/>
        </p:scale>
        <p:origin x="282" y="132"/>
      </p:cViewPr>
      <p:guideLst/>
    </p:cSldViewPr>
  </p:slideViewPr>
  <p:notesTextViewPr>
    <p:cViewPr>
      <p:scale>
        <a:sx n="1" d="1"/>
        <a:sy n="1" d="1"/>
      </p:scale>
      <p:origin x="0" y="0"/>
    </p:cViewPr>
  </p:notesTextViewPr>
  <p:notesViewPr>
    <p:cSldViewPr snapToGrid="0">
      <p:cViewPr varScale="1">
        <p:scale>
          <a:sx n="120" d="100"/>
          <a:sy n="120" d="100"/>
        </p:scale>
        <p:origin x="5040" y="10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US"/>
          </a:p>
        </p:txBody>
      </p:sp>
      <p:sp>
        <p:nvSpPr>
          <p:cNvPr id="3" name="Datumsplatzhalt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7260543F-C6AC-4A94-9181-2A0B47128E40}" type="datetime1">
              <a:rPr lang="de-DE" smtClean="0"/>
              <a:t>31.08.2023</a:t>
            </a:fld>
            <a:endParaRPr lang="en-US" dirty="0"/>
          </a:p>
        </p:txBody>
      </p:sp>
      <p:sp>
        <p:nvSpPr>
          <p:cNvPr id="4" name="Fußzeilenplatzhalt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US"/>
          </a:p>
        </p:txBody>
      </p:sp>
      <p:sp>
        <p:nvSpPr>
          <p:cNvPr id="5" name="Foliennummernplatzhalt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ED92CB86-0DB9-4A70-B1CF-B23508471F6B}" type="slidenum">
              <a:rPr lang="en-US" smtClean="0"/>
              <a:t>‹Nr.›</a:t>
            </a:fld>
            <a:endParaRPr lang="en-US"/>
          </a:p>
        </p:txBody>
      </p:sp>
    </p:spTree>
    <p:extLst>
      <p:ext uri="{BB962C8B-B14F-4D97-AF65-F5344CB8AC3E}">
        <p14:creationId xmlns:p14="http://schemas.microsoft.com/office/powerpoint/2010/main" val="663557642"/>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US"/>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BB4411EF-09CB-4E62-A9ED-59F7AB2BB401}" type="datetime1">
              <a:rPr lang="de-DE" smtClean="0"/>
              <a:t>31.08.2023</a:t>
            </a:fld>
            <a:endParaRPr lang="en-US"/>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n-US"/>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de"/>
              <a:t>Textmasterformate durch Klicken bearbeiten</a:t>
            </a:r>
            <a:endParaRPr lang="en-US"/>
          </a:p>
          <a:p>
            <a:pPr lvl="1" rtl="0"/>
            <a:r>
              <a:rPr lang="de"/>
              <a:t>Zweite Ebene</a:t>
            </a:r>
          </a:p>
          <a:p>
            <a:pPr lvl="2" rtl="0"/>
            <a:r>
              <a:rPr lang="de"/>
              <a:t>Dritte Ebene</a:t>
            </a:r>
          </a:p>
          <a:p>
            <a:pPr lvl="3" rtl="0"/>
            <a:r>
              <a:rPr lang="de"/>
              <a:t>Vierte Ebene</a:t>
            </a:r>
          </a:p>
          <a:p>
            <a:pPr lvl="4" rtl="0"/>
            <a:r>
              <a:rPr lang="de"/>
              <a:t>Fünfte Ebene</a:t>
            </a:r>
            <a:endParaRPr lang="en-US"/>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US"/>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9C2B151B-D7D1-48E5-8230-5AADBC794F88}" type="slidenum">
              <a:rPr lang="en-US" smtClean="0"/>
              <a:t>‹Nr.›</a:t>
            </a:fld>
            <a:endParaRPr lang="en-US"/>
          </a:p>
        </p:txBody>
      </p:sp>
    </p:spTree>
    <p:extLst>
      <p:ext uri="{BB962C8B-B14F-4D97-AF65-F5344CB8AC3E}">
        <p14:creationId xmlns:p14="http://schemas.microsoft.com/office/powerpoint/2010/main" val="313859278"/>
      </p:ext>
    </p:extLst>
  </p:cSld>
  <p:clrMap bg1="lt1" tx1="dk1" bg2="lt2" tx2="dk2" accent1="accent1" accent2="accent2" accent3="accent3" accent4="accent4" accent5="accent5" accent6="accent6" hlink="hlink" folHlink="folHlink"/>
  <p:hf hdr="0"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elfolie">
    <p:spTree>
      <p:nvGrpSpPr>
        <p:cNvPr id="1" name=""/>
        <p:cNvGrpSpPr/>
        <p:nvPr/>
      </p:nvGrpSpPr>
      <p:grpSpPr>
        <a:xfrm>
          <a:off x="0" y="0"/>
          <a:ext cx="0" cy="0"/>
          <a:chOff x="0" y="0"/>
          <a:chExt cx="0" cy="0"/>
        </a:xfrm>
      </p:grpSpPr>
      <p:sp>
        <p:nvSpPr>
          <p:cNvPr id="10" name="Rechteck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el 1"/>
          <p:cNvSpPr>
            <a:spLocks noGrp="1"/>
          </p:cNvSpPr>
          <p:nvPr>
            <p:ph type="ctrTitle"/>
          </p:nvPr>
        </p:nvSpPr>
        <p:spPr>
          <a:xfrm>
            <a:off x="1097280" y="758952"/>
            <a:ext cx="10058400" cy="3566160"/>
          </a:xfrm>
        </p:spPr>
        <p:txBody>
          <a:bodyPr rtlCol="0" anchor="b">
            <a:normAutofit/>
          </a:bodyPr>
          <a:lstStyle>
            <a:lvl1pPr algn="l">
              <a:lnSpc>
                <a:spcPct val="90000"/>
              </a:lnSpc>
              <a:defRPr sz="8000" spc="-50" baseline="0">
                <a:solidFill>
                  <a:schemeClr val="tx1">
                    <a:lumMod val="85000"/>
                    <a:lumOff val="15000"/>
                  </a:schemeClr>
                </a:solidFill>
              </a:defRPr>
            </a:lvl1pPr>
          </a:lstStyle>
          <a:p>
            <a:pPr rtl="0"/>
            <a:r>
              <a:rPr lang="de-DE"/>
              <a:t>Mastertitelformat bearbeiten</a:t>
            </a:r>
            <a:endParaRPr lang="en-US" dirty="0"/>
          </a:p>
        </p:txBody>
      </p:sp>
      <p:sp>
        <p:nvSpPr>
          <p:cNvPr id="3" name="Untertitel 2"/>
          <p:cNvSpPr>
            <a:spLocks noGrp="1"/>
          </p:cNvSpPr>
          <p:nvPr>
            <p:ph type="subTitle" idx="1"/>
          </p:nvPr>
        </p:nvSpPr>
        <p:spPr>
          <a:xfrm>
            <a:off x="1100051" y="4645152"/>
            <a:ext cx="10058400" cy="1143000"/>
          </a:xfrm>
        </p:spPr>
        <p:txBody>
          <a:bodyPr lIns="91440" rIns="91440" rtlCol="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pPr rtl="0"/>
            <a:r>
              <a:rPr lang="de-DE"/>
              <a:t>Master-Untertitelformat bearbeiten</a:t>
            </a:r>
            <a:endParaRPr lang="en-US" dirty="0"/>
          </a:p>
        </p:txBody>
      </p:sp>
      <p:cxnSp>
        <p:nvCxnSpPr>
          <p:cNvPr id="9" name="Gerader Verbinde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umsplatzhalter 3">
            <a:extLst>
              <a:ext uri="{FF2B5EF4-FFF2-40B4-BE49-F238E27FC236}">
                <a16:creationId xmlns:a16="http://schemas.microsoft.com/office/drawing/2014/main" id="{9925CCF1-92C0-4AF3-BFAF-4921631915AB}"/>
              </a:ext>
            </a:extLst>
          </p:cNvPr>
          <p:cNvSpPr>
            <a:spLocks noGrp="1"/>
          </p:cNvSpPr>
          <p:nvPr>
            <p:ph type="dt" sz="half" idx="10"/>
          </p:nvPr>
        </p:nvSpPr>
        <p:spPr/>
        <p:txBody>
          <a:bodyPr rtlCol="0"/>
          <a:lstStyle/>
          <a:p>
            <a:pPr rtl="0"/>
            <a:fld id="{D058F8EF-9461-4DB5-8DE8-65F0C8AF5E0D}" type="datetime1">
              <a:rPr lang="de-DE" smtClean="0"/>
              <a:t>31.08.2023</a:t>
            </a:fld>
            <a:endParaRPr lang="en-US" dirty="0"/>
          </a:p>
        </p:txBody>
      </p:sp>
      <p:sp>
        <p:nvSpPr>
          <p:cNvPr id="5" name="Fußzeilenplatzhalt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rtlCol="0"/>
          <a:lstStyle/>
          <a:p>
            <a:pPr rtl="0"/>
            <a:endParaRPr lang="en-US" dirty="0"/>
          </a:p>
        </p:txBody>
      </p:sp>
      <p:sp>
        <p:nvSpPr>
          <p:cNvPr id="6" name="Foliennummernplatzhalt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rtlCol="0"/>
          <a:lstStyle/>
          <a:p>
            <a:pPr rtl="0"/>
            <a:fld id="{3A98EE3D-8CD1-4C3F-BD1C-C98C9596463C}" type="slidenum">
              <a:rPr lang="en-US" smtClean="0"/>
              <a:t>‹Nr.›</a:t>
            </a:fld>
            <a:endParaRPr lang="en-US" dirty="0"/>
          </a:p>
        </p:txBody>
      </p:sp>
    </p:spTree>
    <p:extLst>
      <p:ext uri="{BB962C8B-B14F-4D97-AF65-F5344CB8AC3E}">
        <p14:creationId xmlns:p14="http://schemas.microsoft.com/office/powerpoint/2010/main" val="42583314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rtlCol="0"/>
          <a:lstStyle/>
          <a:p>
            <a:pPr rtl="0"/>
            <a:r>
              <a:rPr lang="de-DE"/>
              <a:t>Mastertitelformat bearbeiten</a:t>
            </a:r>
            <a:endParaRPr lang="en-US" dirty="0"/>
          </a:p>
        </p:txBody>
      </p:sp>
      <p:sp>
        <p:nvSpPr>
          <p:cNvPr id="3" name="Vertikaler Textplatzhalter 2"/>
          <p:cNvSpPr>
            <a:spLocks noGrp="1"/>
          </p:cNvSpPr>
          <p:nvPr>
            <p:ph type="body" orient="vert" idx="1"/>
          </p:nvPr>
        </p:nvSpPr>
        <p:spPr/>
        <p:txBody>
          <a:bodyPr vert="eaVert" lIns="45720" tIns="0" rIns="45720" bIns="0" rtlCol="0"/>
          <a:lstStyle/>
          <a:p>
            <a:pPr lvl="0" rtl="0"/>
            <a:r>
              <a:rPr lang="de-DE"/>
              <a:t>Mastertextformat bearbeiten</a:t>
            </a:r>
          </a:p>
          <a:p>
            <a:pPr lvl="1" rtl="0"/>
            <a:r>
              <a:rPr lang="de-DE"/>
              <a:t>Zweite Ebene</a:t>
            </a:r>
          </a:p>
          <a:p>
            <a:pPr lvl="2" rtl="0"/>
            <a:r>
              <a:rPr lang="de-DE"/>
              <a:t>Dritte Ebene</a:t>
            </a:r>
          </a:p>
          <a:p>
            <a:pPr lvl="3" rtl="0"/>
            <a:r>
              <a:rPr lang="de-DE"/>
              <a:t>Vierte Ebene</a:t>
            </a:r>
          </a:p>
          <a:p>
            <a:pPr lvl="4" rtl="0"/>
            <a:r>
              <a:rPr lang="de-DE"/>
              <a:t>Fünfte Ebene</a:t>
            </a:r>
            <a:endParaRPr lang="en-US" dirty="0"/>
          </a:p>
        </p:txBody>
      </p:sp>
      <p:sp>
        <p:nvSpPr>
          <p:cNvPr id="7" name="Datumsplatzhalter 6">
            <a:extLst>
              <a:ext uri="{FF2B5EF4-FFF2-40B4-BE49-F238E27FC236}">
                <a16:creationId xmlns:a16="http://schemas.microsoft.com/office/drawing/2014/main" id="{7D5506EE-1026-4F35-9ACC-BD05BE0F9B36}"/>
              </a:ext>
            </a:extLst>
          </p:cNvPr>
          <p:cNvSpPr>
            <a:spLocks noGrp="1"/>
          </p:cNvSpPr>
          <p:nvPr>
            <p:ph type="dt" sz="half" idx="10"/>
          </p:nvPr>
        </p:nvSpPr>
        <p:spPr/>
        <p:txBody>
          <a:bodyPr rtlCol="0"/>
          <a:lstStyle/>
          <a:p>
            <a:pPr rtl="0"/>
            <a:fld id="{A4B84E5B-C9E8-4DB6-BA34-0E271B709DFA}" type="datetime1">
              <a:rPr lang="de-DE" smtClean="0"/>
              <a:t>31.08.2023</a:t>
            </a:fld>
            <a:endParaRPr lang="en-US" dirty="0"/>
          </a:p>
        </p:txBody>
      </p:sp>
      <p:sp>
        <p:nvSpPr>
          <p:cNvPr id="8" name="Fußzeilenplatzhalter 7">
            <a:extLst>
              <a:ext uri="{FF2B5EF4-FFF2-40B4-BE49-F238E27FC236}">
                <a16:creationId xmlns:a16="http://schemas.microsoft.com/office/drawing/2014/main" id="{B7696E5F-8D95-4450-AE52-5438E6EDE2BF}"/>
              </a:ext>
            </a:extLst>
          </p:cNvPr>
          <p:cNvSpPr>
            <a:spLocks noGrp="1"/>
          </p:cNvSpPr>
          <p:nvPr>
            <p:ph type="ftr" sz="quarter" idx="11"/>
          </p:nvPr>
        </p:nvSpPr>
        <p:spPr/>
        <p:txBody>
          <a:bodyPr rtlCol="0"/>
          <a:lstStyle/>
          <a:p>
            <a:pPr rtl="0"/>
            <a:endParaRPr lang="en-US" dirty="0"/>
          </a:p>
        </p:txBody>
      </p:sp>
      <p:sp>
        <p:nvSpPr>
          <p:cNvPr id="9" name="Foliennummernplatzhalter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rtlCol="0"/>
          <a:lstStyle/>
          <a:p>
            <a:pPr rtl="0"/>
            <a:fld id="{3A98EE3D-8CD1-4C3F-BD1C-C98C9596463C}" type="slidenum">
              <a:rPr lang="en-US" smtClean="0"/>
              <a:t>‹Nr.›</a:t>
            </a:fld>
            <a:endParaRPr lang="en-US" dirty="0"/>
          </a:p>
        </p:txBody>
      </p:sp>
    </p:spTree>
    <p:extLst>
      <p:ext uri="{BB962C8B-B14F-4D97-AF65-F5344CB8AC3E}">
        <p14:creationId xmlns:p14="http://schemas.microsoft.com/office/powerpoint/2010/main" val="16722698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kaler Titel und Text">
    <p:spTree>
      <p:nvGrpSpPr>
        <p:cNvPr id="1" name=""/>
        <p:cNvGrpSpPr/>
        <p:nvPr/>
      </p:nvGrpSpPr>
      <p:grpSpPr>
        <a:xfrm>
          <a:off x="0" y="0"/>
          <a:ext cx="0" cy="0"/>
          <a:chOff x="0" y="0"/>
          <a:chExt cx="0" cy="0"/>
        </a:xfrm>
      </p:grpSpPr>
      <p:sp>
        <p:nvSpPr>
          <p:cNvPr id="9" name="Rechteck 8">
            <a:extLst>
              <a:ext uri="{FF2B5EF4-FFF2-40B4-BE49-F238E27FC236}">
                <a16:creationId xmlns:a16="http://schemas.microsoft.com/office/drawing/2014/main"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kaler Titel 1"/>
          <p:cNvSpPr>
            <a:spLocks noGrp="1"/>
          </p:cNvSpPr>
          <p:nvPr>
            <p:ph type="title" orient="vert"/>
          </p:nvPr>
        </p:nvSpPr>
        <p:spPr>
          <a:xfrm>
            <a:off x="8724900" y="412302"/>
            <a:ext cx="2628900" cy="5759898"/>
          </a:xfrm>
        </p:spPr>
        <p:txBody>
          <a:bodyPr vert="eaVert" rtlCol="0"/>
          <a:lstStyle/>
          <a:p>
            <a:pPr rtl="0"/>
            <a:r>
              <a:rPr lang="de-DE"/>
              <a:t>Mastertitelformat bearbeiten</a:t>
            </a:r>
            <a:endParaRPr lang="en-US" dirty="0"/>
          </a:p>
        </p:txBody>
      </p:sp>
      <p:sp>
        <p:nvSpPr>
          <p:cNvPr id="3" name="Vertikaler Textplatzhalter 2"/>
          <p:cNvSpPr>
            <a:spLocks noGrp="1"/>
          </p:cNvSpPr>
          <p:nvPr>
            <p:ph type="body" orient="vert" idx="1"/>
          </p:nvPr>
        </p:nvSpPr>
        <p:spPr>
          <a:xfrm>
            <a:off x="838200" y="412302"/>
            <a:ext cx="7734300" cy="5759898"/>
          </a:xfrm>
        </p:spPr>
        <p:txBody>
          <a:bodyPr vert="eaVert" lIns="45720" tIns="0" rIns="45720" bIns="0" rtlCol="0"/>
          <a:lstStyle/>
          <a:p>
            <a:pPr lvl="0" rtl="0"/>
            <a:r>
              <a:rPr lang="de-DE"/>
              <a:t>Mastertextformat bearbeiten</a:t>
            </a:r>
          </a:p>
          <a:p>
            <a:pPr lvl="1" rtl="0"/>
            <a:r>
              <a:rPr lang="de-DE"/>
              <a:t>Zweite Ebene</a:t>
            </a:r>
          </a:p>
          <a:p>
            <a:pPr lvl="2" rtl="0"/>
            <a:r>
              <a:rPr lang="de-DE"/>
              <a:t>Dritte Ebene</a:t>
            </a:r>
          </a:p>
          <a:p>
            <a:pPr lvl="3" rtl="0"/>
            <a:r>
              <a:rPr lang="de-DE"/>
              <a:t>Vierte Ebene</a:t>
            </a:r>
          </a:p>
          <a:p>
            <a:pPr lvl="4" rtl="0"/>
            <a:r>
              <a:rPr lang="de-DE"/>
              <a:t>Fünfte Ebene</a:t>
            </a:r>
            <a:endParaRPr lang="en-US" dirty="0"/>
          </a:p>
        </p:txBody>
      </p:sp>
      <p:sp>
        <p:nvSpPr>
          <p:cNvPr id="7" name="Datumsplatzhalter 6">
            <a:extLst>
              <a:ext uri="{FF2B5EF4-FFF2-40B4-BE49-F238E27FC236}">
                <a16:creationId xmlns:a16="http://schemas.microsoft.com/office/drawing/2014/main" id="{AF33D6B0-F070-45C4-A472-19F432BE3932}"/>
              </a:ext>
            </a:extLst>
          </p:cNvPr>
          <p:cNvSpPr>
            <a:spLocks noGrp="1"/>
          </p:cNvSpPr>
          <p:nvPr>
            <p:ph type="dt" sz="half" idx="10"/>
          </p:nvPr>
        </p:nvSpPr>
        <p:spPr/>
        <p:txBody>
          <a:bodyPr rtlCol="0"/>
          <a:lstStyle/>
          <a:p>
            <a:pPr rtl="0"/>
            <a:fld id="{F650C74D-3EC7-4807-8009-B91685601A76}" type="datetime1">
              <a:rPr lang="de-DE" smtClean="0"/>
              <a:t>31.08.2023</a:t>
            </a:fld>
            <a:endParaRPr lang="en-US" dirty="0"/>
          </a:p>
        </p:txBody>
      </p:sp>
      <p:sp>
        <p:nvSpPr>
          <p:cNvPr id="8" name="Fußzeilenplatzhalter 7">
            <a:extLst>
              <a:ext uri="{FF2B5EF4-FFF2-40B4-BE49-F238E27FC236}">
                <a16:creationId xmlns:a16="http://schemas.microsoft.com/office/drawing/2014/main" id="{9975399F-DAB2-410D-967F-ED17E6F796E7}"/>
              </a:ext>
            </a:extLst>
          </p:cNvPr>
          <p:cNvSpPr>
            <a:spLocks noGrp="1"/>
          </p:cNvSpPr>
          <p:nvPr>
            <p:ph type="ftr" sz="quarter" idx="11"/>
          </p:nvPr>
        </p:nvSpPr>
        <p:spPr/>
        <p:txBody>
          <a:bodyPr rtlCol="0"/>
          <a:lstStyle/>
          <a:p>
            <a:pPr rtl="0"/>
            <a:endParaRPr lang="en-US" dirty="0"/>
          </a:p>
        </p:txBody>
      </p:sp>
      <p:sp>
        <p:nvSpPr>
          <p:cNvPr id="10" name="Foliennummernplatzhalter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rtlCol="0"/>
          <a:lstStyle/>
          <a:p>
            <a:pPr rtl="0"/>
            <a:fld id="{3A98EE3D-8CD1-4C3F-BD1C-C98C9596463C}" type="slidenum">
              <a:rPr lang="en-US" smtClean="0"/>
              <a:t>‹Nr.›</a:t>
            </a:fld>
            <a:endParaRPr lang="en-US" dirty="0"/>
          </a:p>
        </p:txBody>
      </p:sp>
    </p:spTree>
    <p:extLst>
      <p:ext uri="{BB962C8B-B14F-4D97-AF65-F5344CB8AC3E}">
        <p14:creationId xmlns:p14="http://schemas.microsoft.com/office/powerpoint/2010/main" val="7618272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rtlCol="0"/>
          <a:lstStyle/>
          <a:p>
            <a:pPr rtl="0"/>
            <a:r>
              <a:rPr lang="de-DE"/>
              <a:t>Mastertitelformat bearbeiten</a:t>
            </a:r>
            <a:endParaRPr lang="en-US" dirty="0"/>
          </a:p>
        </p:txBody>
      </p:sp>
      <p:sp>
        <p:nvSpPr>
          <p:cNvPr id="3" name="Inhaltsplatzhalter 2"/>
          <p:cNvSpPr>
            <a:spLocks noGrp="1"/>
          </p:cNvSpPr>
          <p:nvPr>
            <p:ph idx="1"/>
          </p:nvPr>
        </p:nvSpPr>
        <p:spPr/>
        <p:txBody>
          <a:bodyPr rtlCol="0"/>
          <a:lstStyle/>
          <a:p>
            <a:pPr lvl="0" rtl="0"/>
            <a:r>
              <a:rPr lang="de-DE"/>
              <a:t>Mastertextformat bearbeiten</a:t>
            </a:r>
          </a:p>
          <a:p>
            <a:pPr lvl="1" rtl="0"/>
            <a:r>
              <a:rPr lang="de-DE"/>
              <a:t>Zweite Ebene</a:t>
            </a:r>
          </a:p>
          <a:p>
            <a:pPr lvl="2" rtl="0"/>
            <a:r>
              <a:rPr lang="de-DE"/>
              <a:t>Dritte Ebene</a:t>
            </a:r>
          </a:p>
          <a:p>
            <a:pPr lvl="3" rtl="0"/>
            <a:r>
              <a:rPr lang="de-DE"/>
              <a:t>Vierte Ebene</a:t>
            </a:r>
          </a:p>
          <a:p>
            <a:pPr lvl="4" rtl="0"/>
            <a:r>
              <a:rPr lang="de-DE"/>
              <a:t>Fünfte Ebene</a:t>
            </a:r>
            <a:endParaRPr lang="en-US" dirty="0"/>
          </a:p>
        </p:txBody>
      </p:sp>
      <p:sp>
        <p:nvSpPr>
          <p:cNvPr id="7" name="Datumsplatzhalter 6">
            <a:extLst>
              <a:ext uri="{FF2B5EF4-FFF2-40B4-BE49-F238E27FC236}">
                <a16:creationId xmlns:a16="http://schemas.microsoft.com/office/drawing/2014/main" id="{354D8B55-9EA8-4B81-8E84-9B93B0A27559}"/>
              </a:ext>
            </a:extLst>
          </p:cNvPr>
          <p:cNvSpPr>
            <a:spLocks noGrp="1"/>
          </p:cNvSpPr>
          <p:nvPr>
            <p:ph type="dt" sz="half" idx="10"/>
          </p:nvPr>
        </p:nvSpPr>
        <p:spPr/>
        <p:txBody>
          <a:bodyPr rtlCol="0"/>
          <a:lstStyle/>
          <a:p>
            <a:pPr rtl="0"/>
            <a:fld id="{CA5E3BD6-493E-4773-AC13-EE70A9E3F498}" type="datetime1">
              <a:rPr lang="de-DE" smtClean="0"/>
              <a:t>31.08.2023</a:t>
            </a:fld>
            <a:endParaRPr lang="en-US" dirty="0"/>
          </a:p>
        </p:txBody>
      </p:sp>
      <p:sp>
        <p:nvSpPr>
          <p:cNvPr id="8" name="Fußzeilenplatzhalt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rtlCol="0"/>
          <a:lstStyle/>
          <a:p>
            <a:pPr rtl="0"/>
            <a:endParaRPr lang="en-US" dirty="0"/>
          </a:p>
        </p:txBody>
      </p:sp>
      <p:sp>
        <p:nvSpPr>
          <p:cNvPr id="9" name="Foliennummernplatzhalt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rtlCol="0"/>
          <a:lstStyle/>
          <a:p>
            <a:pPr rtl="0"/>
            <a:fld id="{3A98EE3D-8CD1-4C3F-BD1C-C98C9596463C}" type="slidenum">
              <a:rPr lang="en-US" smtClean="0"/>
              <a:t>‹Nr.›</a:t>
            </a:fld>
            <a:endParaRPr lang="en-US" dirty="0"/>
          </a:p>
        </p:txBody>
      </p:sp>
    </p:spTree>
    <p:extLst>
      <p:ext uri="{BB962C8B-B14F-4D97-AF65-F5344CB8AC3E}">
        <p14:creationId xmlns:p14="http://schemas.microsoft.com/office/powerpoint/2010/main" val="8926706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Abschnittsüberschrift">
    <p:bg>
      <p:bgPr>
        <a:solidFill>
          <a:schemeClr val="bg1"/>
        </a:solidFill>
        <a:effectLst/>
      </p:bgPr>
    </p:bg>
    <p:spTree>
      <p:nvGrpSpPr>
        <p:cNvPr id="1" name=""/>
        <p:cNvGrpSpPr/>
        <p:nvPr/>
      </p:nvGrpSpPr>
      <p:grpSpPr>
        <a:xfrm>
          <a:off x="0" y="0"/>
          <a:ext cx="0" cy="0"/>
          <a:chOff x="0" y="0"/>
          <a:chExt cx="0" cy="0"/>
        </a:xfrm>
      </p:grpSpPr>
      <p:sp>
        <p:nvSpPr>
          <p:cNvPr id="10" name="Rechteck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el 1"/>
          <p:cNvSpPr>
            <a:spLocks noGrp="1"/>
          </p:cNvSpPr>
          <p:nvPr>
            <p:ph type="title"/>
          </p:nvPr>
        </p:nvSpPr>
        <p:spPr>
          <a:xfrm>
            <a:off x="1097280" y="758952"/>
            <a:ext cx="10058400" cy="3566160"/>
          </a:xfrm>
        </p:spPr>
        <p:txBody>
          <a:bodyPr rtlCol="0" anchor="b" anchorCtr="0">
            <a:normAutofit/>
          </a:bodyPr>
          <a:lstStyle>
            <a:lvl1pPr>
              <a:lnSpc>
                <a:spcPct val="90000"/>
              </a:lnSpc>
              <a:defRPr sz="8000" b="0">
                <a:solidFill>
                  <a:schemeClr val="tx1">
                    <a:lumMod val="85000"/>
                    <a:lumOff val="15000"/>
                  </a:schemeClr>
                </a:solidFill>
              </a:defRPr>
            </a:lvl1pPr>
          </a:lstStyle>
          <a:p>
            <a:pPr rtl="0"/>
            <a:r>
              <a:rPr lang="de-DE"/>
              <a:t>Mastertitelformat bearbeiten</a:t>
            </a:r>
            <a:endParaRPr lang="en-US" dirty="0"/>
          </a:p>
        </p:txBody>
      </p:sp>
      <p:sp>
        <p:nvSpPr>
          <p:cNvPr id="3" name="Textplatzhalter 2"/>
          <p:cNvSpPr>
            <a:spLocks noGrp="1"/>
          </p:cNvSpPr>
          <p:nvPr>
            <p:ph type="body" idx="1"/>
          </p:nvPr>
        </p:nvSpPr>
        <p:spPr>
          <a:xfrm>
            <a:off x="1097280" y="4663440"/>
            <a:ext cx="10058400" cy="1143000"/>
          </a:xfrm>
        </p:spPr>
        <p:txBody>
          <a:bodyPr lIns="91440" rIns="91440" rtlCol="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de-DE"/>
              <a:t>Mastertextformat bearbeiten</a:t>
            </a:r>
          </a:p>
        </p:txBody>
      </p:sp>
      <p:cxnSp>
        <p:nvCxnSpPr>
          <p:cNvPr id="9" name="Gerader Verbinde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umsplatzhalter 6">
            <a:extLst>
              <a:ext uri="{FF2B5EF4-FFF2-40B4-BE49-F238E27FC236}">
                <a16:creationId xmlns:a16="http://schemas.microsoft.com/office/drawing/2014/main" id="{AAF2E137-EC28-48F8-9198-1F02539029B6}"/>
              </a:ext>
            </a:extLst>
          </p:cNvPr>
          <p:cNvSpPr>
            <a:spLocks noGrp="1"/>
          </p:cNvSpPr>
          <p:nvPr>
            <p:ph type="dt" sz="half" idx="10"/>
          </p:nvPr>
        </p:nvSpPr>
        <p:spPr/>
        <p:txBody>
          <a:bodyPr rtlCol="0"/>
          <a:lstStyle/>
          <a:p>
            <a:pPr rtl="0"/>
            <a:fld id="{FEE6A76B-C923-49BD-ABE7-ADE768C6F571}" type="datetime1">
              <a:rPr lang="de-DE" smtClean="0"/>
              <a:t>31.08.2023</a:t>
            </a:fld>
            <a:endParaRPr lang="en-US" dirty="0"/>
          </a:p>
        </p:txBody>
      </p:sp>
      <p:sp>
        <p:nvSpPr>
          <p:cNvPr id="8" name="Fußzeilenplatzhalt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rtlCol="0"/>
          <a:lstStyle/>
          <a:p>
            <a:pPr rtl="0"/>
            <a:endParaRPr lang="en-US" dirty="0"/>
          </a:p>
        </p:txBody>
      </p:sp>
      <p:sp>
        <p:nvSpPr>
          <p:cNvPr id="11" name="Foliennummernplatzhalt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rtlCol="0"/>
          <a:lstStyle/>
          <a:p>
            <a:pPr rtl="0"/>
            <a:fld id="{3A98EE3D-8CD1-4C3F-BD1C-C98C9596463C}" type="slidenum">
              <a:rPr lang="en-US" smtClean="0"/>
              <a:t>‹Nr.›</a:t>
            </a:fld>
            <a:endParaRPr lang="en-US" dirty="0"/>
          </a:p>
        </p:txBody>
      </p:sp>
    </p:spTree>
    <p:extLst>
      <p:ext uri="{BB962C8B-B14F-4D97-AF65-F5344CB8AC3E}">
        <p14:creationId xmlns:p14="http://schemas.microsoft.com/office/powerpoint/2010/main" val="33041625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8" name="Titel 7"/>
          <p:cNvSpPr>
            <a:spLocks noGrp="1"/>
          </p:cNvSpPr>
          <p:nvPr>
            <p:ph type="title"/>
          </p:nvPr>
        </p:nvSpPr>
        <p:spPr>
          <a:xfrm>
            <a:off x="1097280" y="286603"/>
            <a:ext cx="10058400" cy="1450757"/>
          </a:xfrm>
        </p:spPr>
        <p:txBody>
          <a:bodyPr rtlCol="0"/>
          <a:lstStyle/>
          <a:p>
            <a:pPr rtl="0"/>
            <a:r>
              <a:rPr lang="de-DE"/>
              <a:t>Mastertitelformat bearbeiten</a:t>
            </a:r>
            <a:endParaRPr lang="en-US" dirty="0"/>
          </a:p>
        </p:txBody>
      </p:sp>
      <p:sp>
        <p:nvSpPr>
          <p:cNvPr id="3" name="Inhaltsplatzhalter 2"/>
          <p:cNvSpPr>
            <a:spLocks noGrp="1"/>
          </p:cNvSpPr>
          <p:nvPr>
            <p:ph sz="half" idx="1"/>
          </p:nvPr>
        </p:nvSpPr>
        <p:spPr>
          <a:xfrm>
            <a:off x="1097280" y="2120900"/>
            <a:ext cx="4639736" cy="3748193"/>
          </a:xfrm>
        </p:spPr>
        <p:txBody>
          <a:bodyPr rtlCol="0"/>
          <a:lstStyle/>
          <a:p>
            <a:pPr lvl="0" rtl="0"/>
            <a:r>
              <a:rPr lang="de-DE"/>
              <a:t>Mastertextformat bearbeiten</a:t>
            </a:r>
          </a:p>
          <a:p>
            <a:pPr lvl="1" rtl="0"/>
            <a:r>
              <a:rPr lang="de-DE"/>
              <a:t>Zweite Ebene</a:t>
            </a:r>
          </a:p>
          <a:p>
            <a:pPr lvl="2" rtl="0"/>
            <a:r>
              <a:rPr lang="de-DE"/>
              <a:t>Dritte Ebene</a:t>
            </a:r>
          </a:p>
          <a:p>
            <a:pPr lvl="3" rtl="0"/>
            <a:r>
              <a:rPr lang="de-DE"/>
              <a:t>Vierte Ebene</a:t>
            </a:r>
          </a:p>
          <a:p>
            <a:pPr lvl="4" rtl="0"/>
            <a:r>
              <a:rPr lang="de-DE"/>
              <a:t>Fünfte Ebene</a:t>
            </a:r>
            <a:endParaRPr lang="en-US" dirty="0"/>
          </a:p>
        </p:txBody>
      </p:sp>
      <p:sp>
        <p:nvSpPr>
          <p:cNvPr id="4" name="Inhaltsplatzhalter 3"/>
          <p:cNvSpPr>
            <a:spLocks noGrp="1"/>
          </p:cNvSpPr>
          <p:nvPr>
            <p:ph sz="half" idx="2"/>
          </p:nvPr>
        </p:nvSpPr>
        <p:spPr>
          <a:xfrm>
            <a:off x="6515944" y="2120900"/>
            <a:ext cx="4639736" cy="3748194"/>
          </a:xfrm>
        </p:spPr>
        <p:txBody>
          <a:bodyPr rtlCol="0"/>
          <a:lstStyle/>
          <a:p>
            <a:pPr lvl="0" rtl="0"/>
            <a:r>
              <a:rPr lang="de-DE"/>
              <a:t>Mastertextformat bearbeiten</a:t>
            </a:r>
          </a:p>
          <a:p>
            <a:pPr lvl="1" rtl="0"/>
            <a:r>
              <a:rPr lang="de-DE"/>
              <a:t>Zweite Ebene</a:t>
            </a:r>
          </a:p>
          <a:p>
            <a:pPr lvl="2" rtl="0"/>
            <a:r>
              <a:rPr lang="de-DE"/>
              <a:t>Dritte Ebene</a:t>
            </a:r>
          </a:p>
          <a:p>
            <a:pPr lvl="3" rtl="0"/>
            <a:r>
              <a:rPr lang="de-DE"/>
              <a:t>Vierte Ebene</a:t>
            </a:r>
          </a:p>
          <a:p>
            <a:pPr lvl="4" rtl="0"/>
            <a:r>
              <a:rPr lang="de-DE"/>
              <a:t>Fünfte Ebene</a:t>
            </a:r>
            <a:endParaRPr lang="en-US" dirty="0"/>
          </a:p>
        </p:txBody>
      </p:sp>
      <p:sp>
        <p:nvSpPr>
          <p:cNvPr id="2" name="Datumsplatzhalter 1">
            <a:extLst>
              <a:ext uri="{FF2B5EF4-FFF2-40B4-BE49-F238E27FC236}">
                <a16:creationId xmlns:a16="http://schemas.microsoft.com/office/drawing/2014/main" id="{5782D47D-B0DC-4C40-BCC6-BBBA32584A38}"/>
              </a:ext>
            </a:extLst>
          </p:cNvPr>
          <p:cNvSpPr>
            <a:spLocks noGrp="1"/>
          </p:cNvSpPr>
          <p:nvPr>
            <p:ph type="dt" sz="half" idx="10"/>
          </p:nvPr>
        </p:nvSpPr>
        <p:spPr/>
        <p:txBody>
          <a:bodyPr rtlCol="0"/>
          <a:lstStyle/>
          <a:p>
            <a:pPr rtl="0"/>
            <a:fld id="{4CD334EC-5459-4A98-AF88-01FD6D7BAF68}" type="datetime1">
              <a:rPr lang="de-DE" smtClean="0"/>
              <a:t>31.08.2023</a:t>
            </a:fld>
            <a:endParaRPr lang="en-US" dirty="0"/>
          </a:p>
        </p:txBody>
      </p:sp>
      <p:sp>
        <p:nvSpPr>
          <p:cNvPr id="9" name="Fußzeilenplatzhalt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rtlCol="0"/>
          <a:lstStyle/>
          <a:p>
            <a:pPr rtl="0"/>
            <a:endParaRPr lang="en-US" dirty="0"/>
          </a:p>
        </p:txBody>
      </p:sp>
      <p:sp>
        <p:nvSpPr>
          <p:cNvPr id="10" name="Foliennummernplatzhalt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rtlCol="0"/>
          <a:lstStyle/>
          <a:p>
            <a:pPr rtl="0"/>
            <a:fld id="{3A98EE3D-8CD1-4C3F-BD1C-C98C9596463C}" type="slidenum">
              <a:rPr lang="en-US" smtClean="0"/>
              <a:t>‹Nr.›</a:t>
            </a:fld>
            <a:endParaRPr lang="en-US" dirty="0"/>
          </a:p>
        </p:txBody>
      </p:sp>
    </p:spTree>
    <p:extLst>
      <p:ext uri="{BB962C8B-B14F-4D97-AF65-F5344CB8AC3E}">
        <p14:creationId xmlns:p14="http://schemas.microsoft.com/office/powerpoint/2010/main" val="42566630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10" name="Titel 9"/>
          <p:cNvSpPr>
            <a:spLocks noGrp="1"/>
          </p:cNvSpPr>
          <p:nvPr>
            <p:ph type="title"/>
          </p:nvPr>
        </p:nvSpPr>
        <p:spPr>
          <a:xfrm>
            <a:off x="1097280" y="286603"/>
            <a:ext cx="10058400" cy="1450757"/>
          </a:xfrm>
        </p:spPr>
        <p:txBody>
          <a:bodyPr rtlCol="0"/>
          <a:lstStyle/>
          <a:p>
            <a:pPr rtl="0"/>
            <a:r>
              <a:rPr lang="de-DE"/>
              <a:t>Mastertitelformat bearbeiten</a:t>
            </a:r>
            <a:endParaRPr lang="en-US" dirty="0"/>
          </a:p>
        </p:txBody>
      </p:sp>
      <p:sp>
        <p:nvSpPr>
          <p:cNvPr id="3" name="Textplatzhalter 2"/>
          <p:cNvSpPr>
            <a:spLocks noGrp="1"/>
          </p:cNvSpPr>
          <p:nvPr>
            <p:ph type="body" idx="1"/>
          </p:nvPr>
        </p:nvSpPr>
        <p:spPr>
          <a:xfrm>
            <a:off x="1097280" y="2057400"/>
            <a:ext cx="4639736" cy="736282"/>
          </a:xfrm>
        </p:spPr>
        <p:txBody>
          <a:bodyPr lIns="91440" rIns="91440" rtlCol="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de-DE"/>
              <a:t>Mastertextformat bearbeiten</a:t>
            </a:r>
          </a:p>
        </p:txBody>
      </p:sp>
      <p:sp>
        <p:nvSpPr>
          <p:cNvPr id="4" name="Inhaltsplatzhalter 3"/>
          <p:cNvSpPr>
            <a:spLocks noGrp="1"/>
          </p:cNvSpPr>
          <p:nvPr>
            <p:ph sz="half" idx="2"/>
          </p:nvPr>
        </p:nvSpPr>
        <p:spPr>
          <a:xfrm>
            <a:off x="1097280" y="2958274"/>
            <a:ext cx="4639736" cy="2910821"/>
          </a:xfrm>
        </p:spPr>
        <p:txBody>
          <a:bodyPr rtlCol="0"/>
          <a:lstStyle/>
          <a:p>
            <a:pPr lvl="0" rtl="0"/>
            <a:r>
              <a:rPr lang="de-DE"/>
              <a:t>Mastertextformat bearbeiten</a:t>
            </a:r>
          </a:p>
          <a:p>
            <a:pPr lvl="1" rtl="0"/>
            <a:r>
              <a:rPr lang="de-DE"/>
              <a:t>Zweite Ebene</a:t>
            </a:r>
          </a:p>
          <a:p>
            <a:pPr lvl="2" rtl="0"/>
            <a:r>
              <a:rPr lang="de-DE"/>
              <a:t>Dritte Ebene</a:t>
            </a:r>
          </a:p>
          <a:p>
            <a:pPr lvl="3" rtl="0"/>
            <a:r>
              <a:rPr lang="de-DE"/>
              <a:t>Vierte Ebene</a:t>
            </a:r>
          </a:p>
          <a:p>
            <a:pPr lvl="4" rtl="0"/>
            <a:r>
              <a:rPr lang="de-DE"/>
              <a:t>Fünfte Ebene</a:t>
            </a:r>
            <a:endParaRPr lang="en-US" dirty="0"/>
          </a:p>
        </p:txBody>
      </p:sp>
      <p:sp>
        <p:nvSpPr>
          <p:cNvPr id="5" name="Textplatzhalter 4"/>
          <p:cNvSpPr>
            <a:spLocks noGrp="1"/>
          </p:cNvSpPr>
          <p:nvPr>
            <p:ph type="body" sz="quarter" idx="3"/>
          </p:nvPr>
        </p:nvSpPr>
        <p:spPr>
          <a:xfrm>
            <a:off x="6515944" y="2057400"/>
            <a:ext cx="4639736" cy="736282"/>
          </a:xfrm>
        </p:spPr>
        <p:txBody>
          <a:bodyPr lIns="91440" rIns="91440" rtlCol="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de-DE"/>
              <a:t>Mastertextformat bearbeiten</a:t>
            </a:r>
          </a:p>
        </p:txBody>
      </p:sp>
      <p:sp>
        <p:nvSpPr>
          <p:cNvPr id="6" name="Inhaltsplatzhalter 5"/>
          <p:cNvSpPr>
            <a:spLocks noGrp="1"/>
          </p:cNvSpPr>
          <p:nvPr>
            <p:ph sz="quarter" idx="4"/>
          </p:nvPr>
        </p:nvSpPr>
        <p:spPr>
          <a:xfrm>
            <a:off x="6515944" y="2958273"/>
            <a:ext cx="4639736" cy="2910821"/>
          </a:xfrm>
        </p:spPr>
        <p:txBody>
          <a:bodyPr rtlCol="0"/>
          <a:lstStyle/>
          <a:p>
            <a:pPr lvl="0" rtl="0"/>
            <a:r>
              <a:rPr lang="de-DE"/>
              <a:t>Mastertextformat bearbeiten</a:t>
            </a:r>
          </a:p>
          <a:p>
            <a:pPr lvl="1" rtl="0"/>
            <a:r>
              <a:rPr lang="de-DE"/>
              <a:t>Zweite Ebene</a:t>
            </a:r>
          </a:p>
          <a:p>
            <a:pPr lvl="2" rtl="0"/>
            <a:r>
              <a:rPr lang="de-DE"/>
              <a:t>Dritte Ebene</a:t>
            </a:r>
          </a:p>
          <a:p>
            <a:pPr lvl="3" rtl="0"/>
            <a:r>
              <a:rPr lang="de-DE"/>
              <a:t>Vierte Ebene</a:t>
            </a:r>
          </a:p>
          <a:p>
            <a:pPr lvl="4" rtl="0"/>
            <a:r>
              <a:rPr lang="de-DE"/>
              <a:t>Fünfte Ebene</a:t>
            </a:r>
            <a:endParaRPr lang="en-US" dirty="0"/>
          </a:p>
        </p:txBody>
      </p:sp>
      <p:sp>
        <p:nvSpPr>
          <p:cNvPr id="2" name="Datumsplatzhalter 1">
            <a:extLst>
              <a:ext uri="{FF2B5EF4-FFF2-40B4-BE49-F238E27FC236}">
                <a16:creationId xmlns:a16="http://schemas.microsoft.com/office/drawing/2014/main" id="{8AF8A515-AA94-45D1-9223-5C2272618D85}"/>
              </a:ext>
            </a:extLst>
          </p:cNvPr>
          <p:cNvSpPr>
            <a:spLocks noGrp="1"/>
          </p:cNvSpPr>
          <p:nvPr>
            <p:ph type="dt" sz="half" idx="10"/>
          </p:nvPr>
        </p:nvSpPr>
        <p:spPr/>
        <p:txBody>
          <a:bodyPr rtlCol="0"/>
          <a:lstStyle/>
          <a:p>
            <a:pPr rtl="0"/>
            <a:fld id="{62F56688-ED28-473C-871E-9EEF4BB0D1F0}" type="datetime1">
              <a:rPr lang="de-DE" smtClean="0"/>
              <a:t>31.08.2023</a:t>
            </a:fld>
            <a:endParaRPr lang="en-US" dirty="0"/>
          </a:p>
        </p:txBody>
      </p:sp>
      <p:sp>
        <p:nvSpPr>
          <p:cNvPr id="11" name="Fußzeilenplatzhalt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rtlCol="0"/>
          <a:lstStyle/>
          <a:p>
            <a:pPr rtl="0"/>
            <a:endParaRPr lang="en-US" dirty="0"/>
          </a:p>
        </p:txBody>
      </p:sp>
      <p:sp>
        <p:nvSpPr>
          <p:cNvPr id="12" name="Foliennummernplatzhalt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rtlCol="0"/>
          <a:lstStyle/>
          <a:p>
            <a:pPr rtl="0"/>
            <a:fld id="{3A98EE3D-8CD1-4C3F-BD1C-C98C9596463C}" type="slidenum">
              <a:rPr lang="en-US" smtClean="0"/>
              <a:t>‹Nr.›</a:t>
            </a:fld>
            <a:endParaRPr lang="en-US" dirty="0"/>
          </a:p>
        </p:txBody>
      </p:sp>
    </p:spTree>
    <p:extLst>
      <p:ext uri="{BB962C8B-B14F-4D97-AF65-F5344CB8AC3E}">
        <p14:creationId xmlns:p14="http://schemas.microsoft.com/office/powerpoint/2010/main" val="30681946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rtlCol="0"/>
          <a:lstStyle/>
          <a:p>
            <a:pPr rtl="0"/>
            <a:r>
              <a:rPr lang="de-DE"/>
              <a:t>Mastertitelformat bearbeiten</a:t>
            </a:r>
            <a:endParaRPr lang="en-US" dirty="0"/>
          </a:p>
        </p:txBody>
      </p:sp>
      <p:sp>
        <p:nvSpPr>
          <p:cNvPr id="6" name="Datumsplatzhalter 5">
            <a:extLst>
              <a:ext uri="{FF2B5EF4-FFF2-40B4-BE49-F238E27FC236}">
                <a16:creationId xmlns:a16="http://schemas.microsoft.com/office/drawing/2014/main" id="{7392073F-158F-44A3-8913-917AFFC1BC20}"/>
              </a:ext>
            </a:extLst>
          </p:cNvPr>
          <p:cNvSpPr>
            <a:spLocks noGrp="1"/>
          </p:cNvSpPr>
          <p:nvPr>
            <p:ph type="dt" sz="half" idx="10"/>
          </p:nvPr>
        </p:nvSpPr>
        <p:spPr/>
        <p:txBody>
          <a:bodyPr rtlCol="0"/>
          <a:lstStyle/>
          <a:p>
            <a:pPr rtl="0"/>
            <a:fld id="{F9110680-7D80-41F3-804A-113A4CB11D73}" type="datetime1">
              <a:rPr lang="de-DE" smtClean="0"/>
              <a:t>31.08.2023</a:t>
            </a:fld>
            <a:endParaRPr lang="en-US" dirty="0"/>
          </a:p>
        </p:txBody>
      </p:sp>
      <p:sp>
        <p:nvSpPr>
          <p:cNvPr id="7" name="Fußzeilenplatzhalt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rtlCol="0"/>
          <a:lstStyle/>
          <a:p>
            <a:pPr rtl="0"/>
            <a:endParaRPr lang="en-US" dirty="0"/>
          </a:p>
        </p:txBody>
      </p:sp>
      <p:sp>
        <p:nvSpPr>
          <p:cNvPr id="8" name="Foliennummernplatzhalt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rtlCol="0"/>
          <a:lstStyle/>
          <a:p>
            <a:pPr rtl="0"/>
            <a:fld id="{3A98EE3D-8CD1-4C3F-BD1C-C98C9596463C}" type="slidenum">
              <a:rPr lang="en-US" smtClean="0"/>
              <a:t>‹Nr.›</a:t>
            </a:fld>
            <a:endParaRPr lang="en-US" dirty="0"/>
          </a:p>
        </p:txBody>
      </p:sp>
    </p:spTree>
    <p:extLst>
      <p:ext uri="{BB962C8B-B14F-4D97-AF65-F5344CB8AC3E}">
        <p14:creationId xmlns:p14="http://schemas.microsoft.com/office/powerpoint/2010/main" val="8118605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Leer">
    <p:spTree>
      <p:nvGrpSpPr>
        <p:cNvPr id="1" name=""/>
        <p:cNvGrpSpPr/>
        <p:nvPr/>
      </p:nvGrpSpPr>
      <p:grpSpPr>
        <a:xfrm>
          <a:off x="0" y="0"/>
          <a:ext cx="0" cy="0"/>
          <a:chOff x="0" y="0"/>
          <a:chExt cx="0" cy="0"/>
        </a:xfrm>
      </p:grpSpPr>
      <p:sp>
        <p:nvSpPr>
          <p:cNvPr id="10" name="Rechteck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umsplatzhalter 1">
            <a:extLst>
              <a:ext uri="{FF2B5EF4-FFF2-40B4-BE49-F238E27FC236}">
                <a16:creationId xmlns:a16="http://schemas.microsoft.com/office/drawing/2014/main" id="{94E9223F-721F-47BF-9FD5-0F8D12FF0DE1}"/>
              </a:ext>
            </a:extLst>
          </p:cNvPr>
          <p:cNvSpPr>
            <a:spLocks noGrp="1"/>
          </p:cNvSpPr>
          <p:nvPr>
            <p:ph type="dt" sz="half" idx="10"/>
          </p:nvPr>
        </p:nvSpPr>
        <p:spPr/>
        <p:txBody>
          <a:bodyPr rtlCol="0"/>
          <a:lstStyle/>
          <a:p>
            <a:pPr rtl="0"/>
            <a:fld id="{7E7F7112-C41D-45A5-B762-BC15064583EE}" type="datetime1">
              <a:rPr lang="de-DE" smtClean="0"/>
              <a:t>31.08.2023</a:t>
            </a:fld>
            <a:endParaRPr lang="en-US" dirty="0"/>
          </a:p>
        </p:txBody>
      </p:sp>
      <p:sp>
        <p:nvSpPr>
          <p:cNvPr id="3" name="Fußzeilenplatzhalt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rtlCol="0"/>
          <a:lstStyle/>
          <a:p>
            <a:pPr rtl="0"/>
            <a:endParaRPr lang="en-US" dirty="0"/>
          </a:p>
        </p:txBody>
      </p:sp>
      <p:sp>
        <p:nvSpPr>
          <p:cNvPr id="4" name="Foliennummernplatzhalt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rtlCol="0"/>
          <a:lstStyle/>
          <a:p>
            <a:pPr rtl="0"/>
            <a:fld id="{3A98EE3D-8CD1-4C3F-BD1C-C98C9596463C}" type="slidenum">
              <a:rPr lang="en-US" smtClean="0"/>
              <a:t>‹Nr.›</a:t>
            </a:fld>
            <a:endParaRPr lang="en-US" dirty="0"/>
          </a:p>
        </p:txBody>
      </p:sp>
    </p:spTree>
    <p:extLst>
      <p:ext uri="{BB962C8B-B14F-4D97-AF65-F5344CB8AC3E}">
        <p14:creationId xmlns:p14="http://schemas.microsoft.com/office/powerpoint/2010/main" val="20014226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Inhalt mit Beschriftung">
    <p:spTree>
      <p:nvGrpSpPr>
        <p:cNvPr id="1" name=""/>
        <p:cNvGrpSpPr/>
        <p:nvPr/>
      </p:nvGrpSpPr>
      <p:grpSpPr>
        <a:xfrm>
          <a:off x="0" y="0"/>
          <a:ext cx="0" cy="0"/>
          <a:chOff x="0" y="0"/>
          <a:chExt cx="0" cy="0"/>
        </a:xfrm>
      </p:grpSpPr>
      <p:sp>
        <p:nvSpPr>
          <p:cNvPr id="8" name="Rechteck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el 1"/>
          <p:cNvSpPr>
            <a:spLocks noGrp="1"/>
          </p:cNvSpPr>
          <p:nvPr>
            <p:ph type="title"/>
          </p:nvPr>
        </p:nvSpPr>
        <p:spPr>
          <a:xfrm>
            <a:off x="643466" y="786383"/>
            <a:ext cx="3517567" cy="2093975"/>
          </a:xfrm>
        </p:spPr>
        <p:txBody>
          <a:bodyPr rtlCol="0" anchor="b">
            <a:normAutofit/>
          </a:bodyPr>
          <a:lstStyle>
            <a:lvl1pPr>
              <a:lnSpc>
                <a:spcPct val="90000"/>
              </a:lnSpc>
              <a:defRPr sz="3100" b="0">
                <a:solidFill>
                  <a:srgbClr val="FFFFFF"/>
                </a:solidFill>
              </a:defRPr>
            </a:lvl1pPr>
          </a:lstStyle>
          <a:p>
            <a:pPr rtl="0"/>
            <a:r>
              <a:rPr lang="de-DE"/>
              <a:t>Mastertitelformat bearbeiten</a:t>
            </a:r>
            <a:endParaRPr lang="en-US" dirty="0"/>
          </a:p>
        </p:txBody>
      </p:sp>
      <p:sp>
        <p:nvSpPr>
          <p:cNvPr id="3" name="Inhaltsplatzhalter 2"/>
          <p:cNvSpPr>
            <a:spLocks noGrp="1"/>
          </p:cNvSpPr>
          <p:nvPr>
            <p:ph idx="1"/>
          </p:nvPr>
        </p:nvSpPr>
        <p:spPr>
          <a:xfrm>
            <a:off x="5458984" y="812799"/>
            <a:ext cx="5928344" cy="5294757"/>
          </a:xfrm>
        </p:spPr>
        <p:txBody>
          <a:bodyPr rtlCol="0"/>
          <a:lstStyle/>
          <a:p>
            <a:pPr lvl="0" rtl="0"/>
            <a:r>
              <a:rPr lang="de-DE"/>
              <a:t>Mastertextformat bearbeiten</a:t>
            </a:r>
          </a:p>
          <a:p>
            <a:pPr lvl="1" rtl="0"/>
            <a:r>
              <a:rPr lang="de-DE"/>
              <a:t>Zweite Ebene</a:t>
            </a:r>
          </a:p>
          <a:p>
            <a:pPr lvl="2" rtl="0"/>
            <a:r>
              <a:rPr lang="de-DE"/>
              <a:t>Dritte Ebene</a:t>
            </a:r>
          </a:p>
          <a:p>
            <a:pPr lvl="3" rtl="0"/>
            <a:r>
              <a:rPr lang="de-DE"/>
              <a:t>Vierte Ebene</a:t>
            </a:r>
          </a:p>
          <a:p>
            <a:pPr lvl="4" rtl="0"/>
            <a:r>
              <a:rPr lang="de-DE"/>
              <a:t>Fünfte Ebene</a:t>
            </a:r>
            <a:endParaRPr lang="en-US" dirty="0"/>
          </a:p>
        </p:txBody>
      </p:sp>
      <p:sp>
        <p:nvSpPr>
          <p:cNvPr id="4" name="Textplatzhalter 3"/>
          <p:cNvSpPr>
            <a:spLocks noGrp="1"/>
          </p:cNvSpPr>
          <p:nvPr>
            <p:ph type="body" sz="half" idx="2"/>
          </p:nvPr>
        </p:nvSpPr>
        <p:spPr>
          <a:xfrm>
            <a:off x="643465" y="3043050"/>
            <a:ext cx="3517567" cy="3064505"/>
          </a:xfrm>
        </p:spPr>
        <p:txBody>
          <a:bodyPr lIns="91440" rIns="91440" rtlCol="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de-DE"/>
              <a:t>Mastertextformat bearbeiten</a:t>
            </a:r>
          </a:p>
        </p:txBody>
      </p:sp>
      <p:sp>
        <p:nvSpPr>
          <p:cNvPr id="5" name="Datumsplatzhalter 4"/>
          <p:cNvSpPr>
            <a:spLocks noGrp="1"/>
          </p:cNvSpPr>
          <p:nvPr>
            <p:ph type="dt" sz="half" idx="10"/>
          </p:nvPr>
        </p:nvSpPr>
        <p:spPr>
          <a:xfrm>
            <a:off x="643464" y="6446520"/>
            <a:ext cx="3517568" cy="365125"/>
          </a:xfrm>
        </p:spPr>
        <p:txBody>
          <a:bodyPr rtlCol="0"/>
          <a:lstStyle>
            <a:lvl1pPr algn="l">
              <a:defRPr/>
            </a:lvl1pPr>
          </a:lstStyle>
          <a:p>
            <a:pPr rtl="0"/>
            <a:fld id="{1CFE5CD5-4320-48E9-85AB-4E68C78D0837}" type="datetime1">
              <a:rPr lang="de-DE" smtClean="0"/>
              <a:t>31.08.2023</a:t>
            </a:fld>
            <a:endParaRPr lang="en-US" dirty="0"/>
          </a:p>
        </p:txBody>
      </p:sp>
      <p:sp>
        <p:nvSpPr>
          <p:cNvPr id="6" name="Fußzeilenplatzhalter 5"/>
          <p:cNvSpPr>
            <a:spLocks noGrp="1"/>
          </p:cNvSpPr>
          <p:nvPr>
            <p:ph type="ftr" sz="quarter" idx="11"/>
          </p:nvPr>
        </p:nvSpPr>
        <p:spPr>
          <a:xfrm>
            <a:off x="5458983" y="6446520"/>
            <a:ext cx="5334019" cy="365125"/>
          </a:xfrm>
        </p:spPr>
        <p:txBody>
          <a:bodyPr rtlCol="0"/>
          <a:lstStyle>
            <a:lvl1pPr algn="l">
              <a:defRPr>
                <a:solidFill>
                  <a:schemeClr val="tx2"/>
                </a:solidFill>
              </a:defRPr>
            </a:lvl1pPr>
          </a:lstStyle>
          <a:p>
            <a:pPr rtl="0"/>
            <a:endParaRPr lang="en-US" dirty="0"/>
          </a:p>
        </p:txBody>
      </p:sp>
      <p:sp>
        <p:nvSpPr>
          <p:cNvPr id="7" name="Foliennummernplatzhalter 6"/>
          <p:cNvSpPr>
            <a:spLocks noGrp="1"/>
          </p:cNvSpPr>
          <p:nvPr>
            <p:ph type="sldNum" sz="quarter" idx="12"/>
          </p:nvPr>
        </p:nvSpPr>
        <p:spPr/>
        <p:txBody>
          <a:bodyPr rtlCol="0"/>
          <a:lstStyle>
            <a:lvl1pPr>
              <a:defRPr>
                <a:solidFill>
                  <a:schemeClr val="tx2"/>
                </a:solidFill>
              </a:defRPr>
            </a:lvl1pPr>
          </a:lstStyle>
          <a:p>
            <a:pPr rtl="0"/>
            <a:fld id="{3A98EE3D-8CD1-4C3F-BD1C-C98C9596463C}" type="slidenum">
              <a:rPr lang="en-US" smtClean="0"/>
              <a:pPr/>
              <a:t>‹Nr.›</a:t>
            </a:fld>
            <a:endParaRPr lang="en-US" dirty="0"/>
          </a:p>
        </p:txBody>
      </p:sp>
    </p:spTree>
    <p:extLst>
      <p:ext uri="{BB962C8B-B14F-4D97-AF65-F5344CB8AC3E}">
        <p14:creationId xmlns:p14="http://schemas.microsoft.com/office/powerpoint/2010/main" val="19332822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Bild mit Beschriftung">
    <p:spTree>
      <p:nvGrpSpPr>
        <p:cNvPr id="1" name=""/>
        <p:cNvGrpSpPr/>
        <p:nvPr/>
      </p:nvGrpSpPr>
      <p:grpSpPr>
        <a:xfrm>
          <a:off x="0" y="0"/>
          <a:ext cx="0" cy="0"/>
          <a:chOff x="0" y="0"/>
          <a:chExt cx="0" cy="0"/>
        </a:xfrm>
      </p:grpSpPr>
      <p:sp>
        <p:nvSpPr>
          <p:cNvPr id="8" name="Rechteck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Bildplatzhalter 2"/>
          <p:cNvSpPr>
            <a:spLocks noGrp="1" noChangeAspect="1"/>
          </p:cNvSpPr>
          <p:nvPr>
            <p:ph type="pic" idx="1"/>
          </p:nvPr>
        </p:nvSpPr>
        <p:spPr>
          <a:xfrm>
            <a:off x="15" y="0"/>
            <a:ext cx="12191985" cy="4578350"/>
          </a:xfrm>
          <a:solidFill>
            <a:schemeClr val="bg1">
              <a:lumMod val="85000"/>
            </a:schemeClr>
          </a:solidFill>
        </p:spPr>
        <p:txBody>
          <a:bodyPr lIns="457200" tIns="457200" rtlCol="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de-DE"/>
              <a:t>Bild durch Klicken auf Symbol hinzufügen</a:t>
            </a:r>
            <a:endParaRPr lang="en-US" dirty="0"/>
          </a:p>
        </p:txBody>
      </p:sp>
      <p:sp>
        <p:nvSpPr>
          <p:cNvPr id="2" name="Titel 1"/>
          <p:cNvSpPr>
            <a:spLocks noGrp="1"/>
          </p:cNvSpPr>
          <p:nvPr>
            <p:ph type="title"/>
          </p:nvPr>
        </p:nvSpPr>
        <p:spPr>
          <a:xfrm>
            <a:off x="1097279" y="4799362"/>
            <a:ext cx="10113645" cy="743682"/>
          </a:xfrm>
        </p:spPr>
        <p:txBody>
          <a:bodyPr tIns="0" bIns="0" rtlCol="0" anchor="b">
            <a:noAutofit/>
          </a:bodyPr>
          <a:lstStyle>
            <a:lvl1pPr>
              <a:defRPr sz="3600" b="0">
                <a:solidFill>
                  <a:srgbClr val="FFFFFF"/>
                </a:solidFill>
              </a:defRPr>
            </a:lvl1pPr>
          </a:lstStyle>
          <a:p>
            <a:pPr rtl="0"/>
            <a:r>
              <a:rPr lang="de-DE"/>
              <a:t>Mastertitelformat bearbeiten</a:t>
            </a:r>
            <a:endParaRPr lang="en-US" dirty="0"/>
          </a:p>
        </p:txBody>
      </p:sp>
      <p:sp>
        <p:nvSpPr>
          <p:cNvPr id="4" name="Textplatzhalter 3"/>
          <p:cNvSpPr>
            <a:spLocks noGrp="1"/>
          </p:cNvSpPr>
          <p:nvPr>
            <p:ph type="body" sz="half" idx="2"/>
          </p:nvPr>
        </p:nvSpPr>
        <p:spPr>
          <a:xfrm>
            <a:off x="1097279" y="5715000"/>
            <a:ext cx="10113264" cy="609600"/>
          </a:xfrm>
        </p:spPr>
        <p:txBody>
          <a:bodyPr lIns="91440" tIns="0" rIns="91440" bIns="0" rtlCol="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de-DE"/>
              <a:t>Mastertextformat bearbeiten</a:t>
            </a:r>
          </a:p>
        </p:txBody>
      </p:sp>
      <p:sp>
        <p:nvSpPr>
          <p:cNvPr id="5" name="Datumsplatzhalter 4"/>
          <p:cNvSpPr>
            <a:spLocks noGrp="1"/>
          </p:cNvSpPr>
          <p:nvPr>
            <p:ph type="dt" sz="half" idx="10"/>
          </p:nvPr>
        </p:nvSpPr>
        <p:spPr/>
        <p:txBody>
          <a:bodyPr rtlCol="0"/>
          <a:lstStyle>
            <a:lvl1pPr>
              <a:defRPr/>
            </a:lvl1pPr>
          </a:lstStyle>
          <a:p>
            <a:pPr rtl="0"/>
            <a:fld id="{4B989E5A-44CF-486A-A324-E4C01361A073}" type="datetime1">
              <a:rPr lang="de-DE" smtClean="0"/>
              <a:t>31.08.2023</a:t>
            </a:fld>
            <a:endParaRPr lang="en-US" dirty="0"/>
          </a:p>
        </p:txBody>
      </p:sp>
      <p:sp>
        <p:nvSpPr>
          <p:cNvPr id="6" name="Fußzeilenplatzhalter 5"/>
          <p:cNvSpPr>
            <a:spLocks noGrp="1"/>
          </p:cNvSpPr>
          <p:nvPr>
            <p:ph type="ftr" sz="quarter" idx="11"/>
          </p:nvPr>
        </p:nvSpPr>
        <p:spPr>
          <a:xfrm>
            <a:off x="1097279" y="6446838"/>
            <a:ext cx="6818262" cy="365125"/>
          </a:xfrm>
        </p:spPr>
        <p:txBody>
          <a:bodyPr rtlCol="0"/>
          <a:lstStyle/>
          <a:p>
            <a:pPr algn="l" rtl="0"/>
            <a:endParaRPr lang="en-US" dirty="0"/>
          </a:p>
        </p:txBody>
      </p:sp>
      <p:sp>
        <p:nvSpPr>
          <p:cNvPr id="7" name="Foliennummernplatzhalter 6"/>
          <p:cNvSpPr>
            <a:spLocks noGrp="1"/>
          </p:cNvSpPr>
          <p:nvPr>
            <p:ph type="sldNum" sz="quarter" idx="12"/>
          </p:nvPr>
        </p:nvSpPr>
        <p:spPr/>
        <p:txBody>
          <a:bodyPr rtlCol="0"/>
          <a:lstStyle/>
          <a:p>
            <a:pPr rtl="0"/>
            <a:fld id="{3A98EE3D-8CD1-4C3F-BD1C-C98C9596463C}" type="slidenum">
              <a:rPr lang="en-US" smtClean="0"/>
              <a:t>‹Nr.›</a:t>
            </a:fld>
            <a:endParaRPr lang="en-US" dirty="0"/>
          </a:p>
        </p:txBody>
      </p:sp>
    </p:spTree>
    <p:extLst>
      <p:ext uri="{BB962C8B-B14F-4D97-AF65-F5344CB8AC3E}">
        <p14:creationId xmlns:p14="http://schemas.microsoft.com/office/powerpoint/2010/main" val="5232677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hteck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elplatzhalt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pPr rtl="0"/>
            <a:r>
              <a:rPr lang="de"/>
              <a:t>Titelmasterformat durch Klicken bearbeiten</a:t>
            </a:r>
            <a:endParaRPr lang="en-US" dirty="0"/>
          </a:p>
        </p:txBody>
      </p:sp>
      <p:sp>
        <p:nvSpPr>
          <p:cNvPr id="3" name="Textplatzhalt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rtl="0"/>
            <a:r>
              <a:rPr lang="de"/>
              <a:t>Textmasterformate durch Klicken bearbeiten</a:t>
            </a:r>
          </a:p>
          <a:p>
            <a:pPr lvl="1" rtl="0"/>
            <a:r>
              <a:rPr lang="de"/>
              <a:t>Zweite Ebene</a:t>
            </a:r>
          </a:p>
          <a:p>
            <a:pPr lvl="2" rtl="0"/>
            <a:r>
              <a:rPr lang="de"/>
              <a:t>Dritte Ebene</a:t>
            </a:r>
          </a:p>
          <a:p>
            <a:pPr lvl="3" rtl="0"/>
            <a:r>
              <a:rPr lang="de"/>
              <a:t>Vierte Ebene</a:t>
            </a:r>
          </a:p>
          <a:p>
            <a:pPr lvl="4" rtl="0"/>
            <a:r>
              <a:rPr lang="de"/>
              <a:t>Fünfte Ebene</a:t>
            </a:r>
            <a:endParaRPr lang="en-US" dirty="0"/>
          </a:p>
        </p:txBody>
      </p:sp>
      <p:sp>
        <p:nvSpPr>
          <p:cNvPr id="4" name="Datumsplatzhalt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pPr rtl="0"/>
            <a:fld id="{C5518B76-3D47-40C3-B678-8969E3806FFF}" type="datetime1">
              <a:rPr lang="de-DE" smtClean="0"/>
              <a:t>31.08.2023</a:t>
            </a:fld>
            <a:endParaRPr lang="en-US" dirty="0"/>
          </a:p>
        </p:txBody>
      </p:sp>
      <p:sp>
        <p:nvSpPr>
          <p:cNvPr id="5" name="Fußzeilenplatzhalt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pPr rtl="0"/>
            <a:endParaRPr lang="en-US" dirty="0"/>
          </a:p>
        </p:txBody>
      </p:sp>
      <p:sp>
        <p:nvSpPr>
          <p:cNvPr id="6" name="Foliennummernplatzhalt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pPr rtl="0"/>
            <a:fld id="{3A98EE3D-8CD1-4C3F-BD1C-C98C9596463C}" type="slidenum">
              <a:rPr lang="en-US" smtClean="0"/>
              <a:t>‹Nr.›</a:t>
            </a:fld>
            <a:endParaRPr lang="en-US" dirty="0"/>
          </a:p>
        </p:txBody>
      </p:sp>
      <p:cxnSp>
        <p:nvCxnSpPr>
          <p:cNvPr id="10" name="Gerader Verbinde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4982234"/>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47" r:id="rId3"/>
    <p:sldLayoutId id="2147483743" r:id="rId4"/>
    <p:sldLayoutId id="2147483738" r:id="rId5"/>
    <p:sldLayoutId id="2147483732" r:id="rId6"/>
    <p:sldLayoutId id="2147483733" r:id="rId7"/>
    <p:sldLayoutId id="2147483734" r:id="rId8"/>
    <p:sldLayoutId id="2147483735" r:id="rId9"/>
    <p:sldLayoutId id="2147483736" r:id="rId10"/>
    <p:sldLayoutId id="2147483737" r:id="rId11"/>
  </p:sldLayoutIdLst>
  <p:hf sldNum="0" hdr="0" ftr="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hteck 21">
            <a:extLst>
              <a:ext uri="{FF2B5EF4-FFF2-40B4-BE49-F238E27FC236}">
                <a16:creationId xmlns:a16="http://schemas.microsoft.com/office/drawing/2014/main" id="{A9286AD2-18A9-4868-A4E3-7A2097A208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1"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p>
        </p:txBody>
      </p:sp>
      <p:sp>
        <p:nvSpPr>
          <p:cNvPr id="2" name="Titel 1">
            <a:extLst>
              <a:ext uri="{FF2B5EF4-FFF2-40B4-BE49-F238E27FC236}">
                <a16:creationId xmlns:a16="http://schemas.microsoft.com/office/drawing/2014/main" id="{78FD68DA-43BA-4508-8DE2-BA9BB7B2FA5B}"/>
              </a:ext>
            </a:extLst>
          </p:cNvPr>
          <p:cNvSpPr>
            <a:spLocks noGrp="1"/>
          </p:cNvSpPr>
          <p:nvPr>
            <p:ph type="ctrTitle"/>
          </p:nvPr>
        </p:nvSpPr>
        <p:spPr>
          <a:xfrm>
            <a:off x="4635314" y="639097"/>
            <a:ext cx="7201086" cy="3686015"/>
          </a:xfrm>
        </p:spPr>
        <p:txBody>
          <a:bodyPr rtlCol="0">
            <a:normAutofit/>
          </a:bodyPr>
          <a:lstStyle/>
          <a:p>
            <a:pPr rtl="0"/>
            <a:r>
              <a:rPr lang="de" sz="8000" dirty="0"/>
              <a:t>Projekt</a:t>
            </a:r>
            <a:br>
              <a:rPr lang="de" sz="8000" dirty="0"/>
            </a:br>
            <a:r>
              <a:rPr lang="de" sz="8000" dirty="0"/>
              <a:t>Daten-visualisierung</a:t>
            </a:r>
          </a:p>
        </p:txBody>
      </p:sp>
      <p:sp>
        <p:nvSpPr>
          <p:cNvPr id="3" name="Untertitel 2">
            <a:extLst>
              <a:ext uri="{FF2B5EF4-FFF2-40B4-BE49-F238E27FC236}">
                <a16:creationId xmlns:a16="http://schemas.microsoft.com/office/drawing/2014/main" id="{A8E9CFF2-3777-4FF4-A759-8491175B0B7C}"/>
              </a:ext>
            </a:extLst>
          </p:cNvPr>
          <p:cNvSpPr>
            <a:spLocks noGrp="1"/>
          </p:cNvSpPr>
          <p:nvPr>
            <p:ph type="subTitle" idx="1"/>
          </p:nvPr>
        </p:nvSpPr>
        <p:spPr>
          <a:xfrm>
            <a:off x="5289753" y="4672739"/>
            <a:ext cx="6269347" cy="1021498"/>
          </a:xfrm>
        </p:spPr>
        <p:txBody>
          <a:bodyPr rtlCol="0">
            <a:normAutofit fontScale="92500" lnSpcReduction="10000"/>
          </a:bodyPr>
          <a:lstStyle/>
          <a:p>
            <a:pPr rtl="0"/>
            <a:r>
              <a:rPr lang="de" sz="2400" dirty="0">
                <a:solidFill>
                  <a:schemeClr val="tx1">
                    <a:lumMod val="85000"/>
                    <a:lumOff val="15000"/>
                  </a:schemeClr>
                </a:solidFill>
              </a:rPr>
              <a:t>Projekt: „</a:t>
            </a:r>
            <a:r>
              <a:rPr lang="de-DE" sz="2400" dirty="0">
                <a:solidFill>
                  <a:schemeClr val="tx1">
                    <a:lumMod val="85000"/>
                    <a:lumOff val="15000"/>
                  </a:schemeClr>
                </a:solidFill>
              </a:rPr>
              <a:t>Globales Glück“</a:t>
            </a:r>
            <a:endParaRPr lang="de" sz="2400" dirty="0">
              <a:solidFill>
                <a:schemeClr val="tx1">
                  <a:lumMod val="85000"/>
                  <a:lumOff val="15000"/>
                </a:schemeClr>
              </a:solidFill>
            </a:endParaRPr>
          </a:p>
          <a:p>
            <a:pPr rtl="0"/>
            <a:r>
              <a:rPr lang="de" sz="2400" dirty="0">
                <a:solidFill>
                  <a:schemeClr val="tx1">
                    <a:lumMod val="85000"/>
                    <a:lumOff val="15000"/>
                  </a:schemeClr>
                </a:solidFill>
              </a:rPr>
              <a:t>Stefan Ronacher</a:t>
            </a:r>
          </a:p>
          <a:p>
            <a:pPr rtl="0"/>
            <a:endParaRPr lang="de" sz="2400" dirty="0">
              <a:solidFill>
                <a:schemeClr val="tx1">
                  <a:lumMod val="85000"/>
                  <a:lumOff val="15000"/>
                </a:schemeClr>
              </a:solidFill>
            </a:endParaRPr>
          </a:p>
        </p:txBody>
      </p:sp>
      <p:pic>
        <p:nvPicPr>
          <p:cNvPr id="5" name="Bild 4" descr="Ein Bild mit einem Gebäude und einer Sitzbank&#10;&#10;Beschreibung wird automatisch generiert">
            <a:extLst>
              <a:ext uri="{FF2B5EF4-FFF2-40B4-BE49-F238E27FC236}">
                <a16:creationId xmlns:a16="http://schemas.microsoft.com/office/drawing/2014/main" id="{282CF6DD-7FE8-4063-9551-1B7BBCE92ABE}"/>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 y="1"/>
            <a:ext cx="4635315" cy="6857999"/>
          </a:xfrm>
          <a:prstGeom prst="rect">
            <a:avLst/>
          </a:prstGeom>
        </p:spPr>
      </p:pic>
      <p:cxnSp>
        <p:nvCxnSpPr>
          <p:cNvPr id="24" name="Gerader Verbinder 23">
            <a:extLst>
              <a:ext uri="{FF2B5EF4-FFF2-40B4-BE49-F238E27FC236}">
                <a16:creationId xmlns:a16="http://schemas.microsoft.com/office/drawing/2014/main" id="{E7A7CD63-7EC3-44F3-95D0-595C4019FF2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27754" y="4498925"/>
            <a:ext cx="563610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6" name="Grafik 5">
            <a:extLst>
              <a:ext uri="{FF2B5EF4-FFF2-40B4-BE49-F238E27FC236}">
                <a16:creationId xmlns:a16="http://schemas.microsoft.com/office/drawing/2014/main" id="{FAEDBDD5-66EF-6802-D3AB-29BDB8CD99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76601" y="5694237"/>
            <a:ext cx="2280087" cy="573700"/>
          </a:xfrm>
          <a:prstGeom prst="rect">
            <a:avLst/>
          </a:prstGeom>
        </p:spPr>
      </p:pic>
      <p:sp>
        <p:nvSpPr>
          <p:cNvPr id="4" name="Textfeld 3">
            <a:extLst>
              <a:ext uri="{FF2B5EF4-FFF2-40B4-BE49-F238E27FC236}">
                <a16:creationId xmlns:a16="http://schemas.microsoft.com/office/drawing/2014/main" id="{D2C416E0-6358-A373-8058-91272EB2F726}"/>
              </a:ext>
            </a:extLst>
          </p:cNvPr>
          <p:cNvSpPr txBox="1"/>
          <p:nvPr/>
        </p:nvSpPr>
        <p:spPr>
          <a:xfrm>
            <a:off x="7556688" y="5757238"/>
            <a:ext cx="3009712" cy="461665"/>
          </a:xfrm>
          <a:prstGeom prst="rect">
            <a:avLst/>
          </a:prstGeom>
          <a:noFill/>
        </p:spPr>
        <p:txBody>
          <a:bodyPr wrap="square" rtlCol="0">
            <a:spAutoFit/>
          </a:bodyPr>
          <a:lstStyle/>
          <a:p>
            <a:r>
              <a:rPr lang="de-DE" sz="2400" dirty="0"/>
              <a:t>Kurs Februar 2023</a:t>
            </a:r>
          </a:p>
        </p:txBody>
      </p:sp>
    </p:spTree>
    <p:extLst>
      <p:ext uri="{BB962C8B-B14F-4D97-AF65-F5344CB8AC3E}">
        <p14:creationId xmlns:p14="http://schemas.microsoft.com/office/powerpoint/2010/main" val="40437378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742C5D1-5B44-A42C-1B36-45BBB65AD938}"/>
              </a:ext>
            </a:extLst>
          </p:cNvPr>
          <p:cNvSpPr>
            <a:spLocks noGrp="1"/>
          </p:cNvSpPr>
          <p:nvPr>
            <p:ph type="title"/>
          </p:nvPr>
        </p:nvSpPr>
        <p:spPr>
          <a:xfrm>
            <a:off x="1097280" y="286603"/>
            <a:ext cx="10058400" cy="1450757"/>
          </a:xfrm>
        </p:spPr>
        <p:txBody>
          <a:bodyPr anchor="b">
            <a:normAutofit/>
          </a:bodyPr>
          <a:lstStyle/>
          <a:p>
            <a:r>
              <a:rPr lang="de-DE" dirty="0"/>
              <a:t>Boxplot</a:t>
            </a:r>
          </a:p>
        </p:txBody>
      </p:sp>
      <p:pic>
        <p:nvPicPr>
          <p:cNvPr id="6" name="Inhaltsplatzhalter 5">
            <a:extLst>
              <a:ext uri="{FF2B5EF4-FFF2-40B4-BE49-F238E27FC236}">
                <a16:creationId xmlns:a16="http://schemas.microsoft.com/office/drawing/2014/main" id="{FE1AAAF4-F23B-0A79-AE47-989912DE910F}"/>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rcRect/>
          <a:stretch/>
        </p:blipFill>
        <p:spPr>
          <a:xfrm>
            <a:off x="185980" y="1838190"/>
            <a:ext cx="6904336" cy="4516115"/>
          </a:xfrm>
          <a:noFill/>
        </p:spPr>
      </p:pic>
      <p:sp>
        <p:nvSpPr>
          <p:cNvPr id="11" name="Content Placeholder 3">
            <a:extLst>
              <a:ext uri="{FF2B5EF4-FFF2-40B4-BE49-F238E27FC236}">
                <a16:creationId xmlns:a16="http://schemas.microsoft.com/office/drawing/2014/main" id="{CE76CB41-2FD7-9EFA-2474-7A8767963C76}"/>
              </a:ext>
            </a:extLst>
          </p:cNvPr>
          <p:cNvSpPr>
            <a:spLocks noGrp="1"/>
          </p:cNvSpPr>
          <p:nvPr>
            <p:ph sz="half" idx="2"/>
          </p:nvPr>
        </p:nvSpPr>
        <p:spPr>
          <a:xfrm>
            <a:off x="7090316" y="2120900"/>
            <a:ext cx="4517915" cy="3748194"/>
          </a:xfrm>
        </p:spPr>
        <p:txBody>
          <a:bodyPr>
            <a:normAutofit fontScale="92500"/>
          </a:bodyPr>
          <a:lstStyle/>
          <a:p>
            <a:r>
              <a:rPr lang="en-US" dirty="0" err="1"/>
              <a:t>Hier</a:t>
            </a:r>
            <a:r>
              <a:rPr lang="en-US" dirty="0"/>
              <a:t> </a:t>
            </a:r>
            <a:r>
              <a:rPr lang="en-US" dirty="0" err="1"/>
              <a:t>sieht</a:t>
            </a:r>
            <a:r>
              <a:rPr lang="en-US" dirty="0"/>
              <a:t> man, </a:t>
            </a:r>
            <a:r>
              <a:rPr lang="en-US" dirty="0" err="1"/>
              <a:t>dass</a:t>
            </a:r>
            <a:r>
              <a:rPr lang="en-US" dirty="0"/>
              <a:t> die </a:t>
            </a:r>
            <a:r>
              <a:rPr lang="en-US" dirty="0" err="1"/>
              <a:t>Glücklichkeitswerte</a:t>
            </a:r>
            <a:r>
              <a:rPr lang="en-US" dirty="0"/>
              <a:t> für </a:t>
            </a:r>
            <a:r>
              <a:rPr lang="en-US" dirty="0" err="1"/>
              <a:t>beide</a:t>
            </a:r>
            <a:r>
              <a:rPr lang="en-US" dirty="0"/>
              <a:t> Jahre </a:t>
            </a:r>
            <a:r>
              <a:rPr lang="en-US" dirty="0" err="1"/>
              <a:t>sehr</a:t>
            </a:r>
            <a:r>
              <a:rPr lang="en-US" dirty="0"/>
              <a:t> </a:t>
            </a:r>
            <a:r>
              <a:rPr lang="en-US" dirty="0" err="1"/>
              <a:t>ähnlich</a:t>
            </a:r>
            <a:r>
              <a:rPr lang="en-US" dirty="0"/>
              <a:t> </a:t>
            </a:r>
            <a:r>
              <a:rPr lang="en-US" dirty="0" err="1"/>
              <a:t>sind</a:t>
            </a:r>
            <a:r>
              <a:rPr lang="en-US" dirty="0"/>
              <a:t>.</a:t>
            </a:r>
          </a:p>
          <a:p>
            <a:r>
              <a:rPr lang="de-DE" dirty="0"/>
              <a:t>Der Median ist praktisch gleich, der erste Quartil ist ein wenig höher bei 2019.</a:t>
            </a:r>
          </a:p>
          <a:p>
            <a:r>
              <a:rPr lang="de-DE" dirty="0"/>
              <a:t>Der untere Whisker ist ein wenig mehr bei 2018.  Der obere Whisker ist ein wenig mehr bei 2019.</a:t>
            </a:r>
          </a:p>
          <a:p>
            <a:r>
              <a:rPr lang="de-DE" dirty="0"/>
              <a:t>So sieht man, dass 2018 von 2019 „eingeschlossen“ ist.  Die extremen Werte in 2019 sind extremer als die Werte von 2018</a:t>
            </a:r>
          </a:p>
        </p:txBody>
      </p:sp>
      <p:sp>
        <p:nvSpPr>
          <p:cNvPr id="13" name="Date Placeholder 4">
            <a:extLst>
              <a:ext uri="{FF2B5EF4-FFF2-40B4-BE49-F238E27FC236}">
                <a16:creationId xmlns:a16="http://schemas.microsoft.com/office/drawing/2014/main" id="{7A86A50E-7F22-AE51-DFA1-3180B356D49C}"/>
              </a:ext>
            </a:extLst>
          </p:cNvPr>
          <p:cNvSpPr>
            <a:spLocks noGrp="1"/>
          </p:cNvSpPr>
          <p:nvPr>
            <p:ph type="dt" sz="half" idx="10"/>
          </p:nvPr>
        </p:nvSpPr>
        <p:spPr>
          <a:xfrm>
            <a:off x="8218426" y="6446838"/>
            <a:ext cx="2584850" cy="365125"/>
          </a:xfrm>
        </p:spPr>
        <p:txBody>
          <a:bodyPr/>
          <a:lstStyle/>
          <a:p>
            <a:pPr rtl="0">
              <a:spcAft>
                <a:spcPts val="600"/>
              </a:spcAft>
            </a:pPr>
            <a:endParaRPr lang="en-US" dirty="0"/>
          </a:p>
          <a:p>
            <a:pPr rtl="0">
              <a:spcAft>
                <a:spcPts val="600"/>
              </a:spcAft>
            </a:pPr>
            <a:endParaRPr lang="en-US" dirty="0"/>
          </a:p>
          <a:p>
            <a:pPr rtl="0">
              <a:spcAft>
                <a:spcPts val="600"/>
              </a:spcAft>
            </a:pPr>
            <a:endParaRPr lang="en-US" dirty="0"/>
          </a:p>
        </p:txBody>
      </p:sp>
    </p:spTree>
    <p:extLst>
      <p:ext uri="{BB962C8B-B14F-4D97-AF65-F5344CB8AC3E}">
        <p14:creationId xmlns:p14="http://schemas.microsoft.com/office/powerpoint/2010/main" val="36121617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742C5D1-5B44-A42C-1B36-45BBB65AD938}"/>
              </a:ext>
            </a:extLst>
          </p:cNvPr>
          <p:cNvSpPr>
            <a:spLocks noGrp="1"/>
          </p:cNvSpPr>
          <p:nvPr>
            <p:ph type="title"/>
          </p:nvPr>
        </p:nvSpPr>
        <p:spPr>
          <a:xfrm>
            <a:off x="1097280" y="286603"/>
            <a:ext cx="10058400" cy="1450757"/>
          </a:xfrm>
        </p:spPr>
        <p:txBody>
          <a:bodyPr anchor="b">
            <a:normAutofit/>
          </a:bodyPr>
          <a:lstStyle/>
          <a:p>
            <a:r>
              <a:rPr lang="de-DE" dirty="0"/>
              <a:t>Kombiplot</a:t>
            </a:r>
          </a:p>
        </p:txBody>
      </p:sp>
      <p:pic>
        <p:nvPicPr>
          <p:cNvPr id="6" name="Inhaltsplatzhalter 5">
            <a:extLst>
              <a:ext uri="{FF2B5EF4-FFF2-40B4-BE49-F238E27FC236}">
                <a16:creationId xmlns:a16="http://schemas.microsoft.com/office/drawing/2014/main" id="{FE1AAAF4-F23B-0A79-AE47-989912DE910F}"/>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rcRect/>
          <a:stretch/>
        </p:blipFill>
        <p:spPr>
          <a:xfrm>
            <a:off x="185980" y="1838190"/>
            <a:ext cx="6904336" cy="4516115"/>
          </a:xfrm>
          <a:noFill/>
        </p:spPr>
      </p:pic>
      <p:sp>
        <p:nvSpPr>
          <p:cNvPr id="11" name="Content Placeholder 3">
            <a:extLst>
              <a:ext uri="{FF2B5EF4-FFF2-40B4-BE49-F238E27FC236}">
                <a16:creationId xmlns:a16="http://schemas.microsoft.com/office/drawing/2014/main" id="{CE76CB41-2FD7-9EFA-2474-7A8767963C76}"/>
              </a:ext>
            </a:extLst>
          </p:cNvPr>
          <p:cNvSpPr>
            <a:spLocks noGrp="1"/>
          </p:cNvSpPr>
          <p:nvPr>
            <p:ph sz="half" idx="2"/>
          </p:nvPr>
        </p:nvSpPr>
        <p:spPr>
          <a:xfrm>
            <a:off x="7090316" y="2120900"/>
            <a:ext cx="4517915" cy="3748194"/>
          </a:xfrm>
        </p:spPr>
        <p:txBody>
          <a:bodyPr>
            <a:normAutofit lnSpcReduction="10000"/>
          </a:bodyPr>
          <a:lstStyle/>
          <a:p>
            <a:r>
              <a:rPr lang="en-US" dirty="0"/>
              <a:t>Für </a:t>
            </a:r>
            <a:r>
              <a:rPr lang="en-US" dirty="0" err="1"/>
              <a:t>geringe</a:t>
            </a:r>
            <a:r>
              <a:rPr lang="en-US" dirty="0"/>
              <a:t> </a:t>
            </a:r>
            <a:r>
              <a:rPr lang="en-US" dirty="0" err="1"/>
              <a:t>Werte</a:t>
            </a:r>
            <a:r>
              <a:rPr lang="en-US" dirty="0"/>
              <a:t> in </a:t>
            </a:r>
            <a:r>
              <a:rPr lang="en-US" dirty="0" err="1"/>
              <a:t>Glücklichkeit</a:t>
            </a:r>
            <a:r>
              <a:rPr lang="en-US" dirty="0"/>
              <a:t> und BIP pro Kopf </a:t>
            </a:r>
            <a:r>
              <a:rPr lang="en-US" dirty="0" err="1"/>
              <a:t>sind</a:t>
            </a:r>
            <a:r>
              <a:rPr lang="en-US" dirty="0"/>
              <a:t> die </a:t>
            </a:r>
            <a:r>
              <a:rPr lang="en-US" dirty="0" err="1"/>
              <a:t>Werte</a:t>
            </a:r>
            <a:r>
              <a:rPr lang="en-US" dirty="0"/>
              <a:t> der </a:t>
            </a:r>
            <a:r>
              <a:rPr lang="en-US" dirty="0" err="1"/>
              <a:t>Lebenserwartung</a:t>
            </a:r>
            <a:r>
              <a:rPr lang="en-US" dirty="0"/>
              <a:t> </a:t>
            </a:r>
            <a:r>
              <a:rPr lang="en-US" dirty="0" err="1"/>
              <a:t>auch</a:t>
            </a:r>
            <a:r>
              <a:rPr lang="en-US" dirty="0"/>
              <a:t> </a:t>
            </a:r>
            <a:r>
              <a:rPr lang="en-US" dirty="0" err="1"/>
              <a:t>tief</a:t>
            </a:r>
            <a:r>
              <a:rPr lang="en-US" dirty="0"/>
              <a:t>.  Das </a:t>
            </a:r>
            <a:r>
              <a:rPr lang="en-US" dirty="0" err="1"/>
              <a:t>klingt</a:t>
            </a:r>
            <a:r>
              <a:rPr lang="en-US" dirty="0"/>
              <a:t> </a:t>
            </a:r>
            <a:r>
              <a:rPr lang="en-US" dirty="0" err="1"/>
              <a:t>auch</a:t>
            </a:r>
            <a:r>
              <a:rPr lang="en-US" dirty="0"/>
              <a:t> </a:t>
            </a:r>
            <a:r>
              <a:rPr lang="en-US" dirty="0" err="1"/>
              <a:t>logisch</a:t>
            </a:r>
            <a:r>
              <a:rPr lang="en-US" dirty="0"/>
              <a:t>, </a:t>
            </a:r>
            <a:r>
              <a:rPr lang="en-US" dirty="0" err="1"/>
              <a:t>bei</a:t>
            </a:r>
            <a:r>
              <a:rPr lang="en-US" dirty="0"/>
              <a:t> </a:t>
            </a:r>
            <a:r>
              <a:rPr lang="en-US" dirty="0" err="1"/>
              <a:t>mehr</a:t>
            </a:r>
            <a:r>
              <a:rPr lang="en-US" dirty="0"/>
              <a:t> </a:t>
            </a:r>
            <a:r>
              <a:rPr lang="en-US" dirty="0" err="1"/>
              <a:t>Glücklichkeit</a:t>
            </a:r>
            <a:r>
              <a:rPr lang="en-US" dirty="0"/>
              <a:t> und </a:t>
            </a:r>
            <a:r>
              <a:rPr lang="en-US" dirty="0" err="1"/>
              <a:t>mehr</a:t>
            </a:r>
            <a:r>
              <a:rPr lang="en-US" dirty="0"/>
              <a:t> BIP pro Kopf </a:t>
            </a:r>
            <a:r>
              <a:rPr lang="en-US" dirty="0" err="1"/>
              <a:t>steigt</a:t>
            </a:r>
            <a:r>
              <a:rPr lang="en-US" dirty="0"/>
              <a:t> die </a:t>
            </a:r>
            <a:r>
              <a:rPr lang="en-US" dirty="0" err="1"/>
              <a:t>Lebenserwartung</a:t>
            </a:r>
            <a:r>
              <a:rPr lang="en-US" dirty="0"/>
              <a:t>.</a:t>
            </a:r>
          </a:p>
          <a:p>
            <a:r>
              <a:rPr lang="en-US" dirty="0"/>
              <a:t>Bei dem </a:t>
            </a:r>
            <a:r>
              <a:rPr lang="en-US" dirty="0" err="1"/>
              <a:t>Barplot</a:t>
            </a:r>
            <a:r>
              <a:rPr lang="en-US" dirty="0"/>
              <a:t> und </a:t>
            </a:r>
            <a:r>
              <a:rPr lang="en-US" dirty="0" err="1"/>
              <a:t>bei</a:t>
            </a:r>
            <a:r>
              <a:rPr lang="en-US" dirty="0"/>
              <a:t> dem </a:t>
            </a:r>
            <a:r>
              <a:rPr lang="en-US" dirty="0" err="1"/>
              <a:t>Violinplot</a:t>
            </a:r>
            <a:r>
              <a:rPr lang="en-US" dirty="0"/>
              <a:t> </a:t>
            </a:r>
            <a:r>
              <a:rPr lang="en-US" dirty="0" err="1"/>
              <a:t>sieht</a:t>
            </a:r>
            <a:r>
              <a:rPr lang="en-US" dirty="0"/>
              <a:t> man </a:t>
            </a:r>
            <a:r>
              <a:rPr lang="en-US" dirty="0" err="1"/>
              <a:t>eine</a:t>
            </a:r>
            <a:r>
              <a:rPr lang="en-US" dirty="0"/>
              <a:t> </a:t>
            </a:r>
            <a:r>
              <a:rPr lang="en-US" dirty="0" err="1"/>
              <a:t>gewisse</a:t>
            </a:r>
            <a:r>
              <a:rPr lang="en-US" dirty="0"/>
              <a:t> </a:t>
            </a:r>
            <a:r>
              <a:rPr lang="en-US" dirty="0" err="1"/>
              <a:t>Normalverteilung</a:t>
            </a:r>
            <a:r>
              <a:rPr lang="en-US" dirty="0"/>
              <a:t>.</a:t>
            </a:r>
          </a:p>
          <a:p>
            <a:r>
              <a:rPr lang="en-US" dirty="0" err="1"/>
              <a:t>Beim</a:t>
            </a:r>
            <a:r>
              <a:rPr lang="en-US" dirty="0"/>
              <a:t> </a:t>
            </a:r>
            <a:r>
              <a:rPr lang="en-US" dirty="0" err="1"/>
              <a:t>Barplot</a:t>
            </a:r>
            <a:r>
              <a:rPr lang="en-US" dirty="0"/>
              <a:t> </a:t>
            </a:r>
            <a:r>
              <a:rPr lang="en-US" dirty="0" err="1"/>
              <a:t>sieht</a:t>
            </a:r>
            <a:r>
              <a:rPr lang="en-US" dirty="0"/>
              <a:t> man </a:t>
            </a:r>
            <a:r>
              <a:rPr lang="en-US" dirty="0" err="1"/>
              <a:t>eine</a:t>
            </a:r>
            <a:r>
              <a:rPr lang="en-US" dirty="0"/>
              <a:t> </a:t>
            </a:r>
            <a:r>
              <a:rPr lang="en-US" dirty="0" err="1"/>
              <a:t>rechtssteile</a:t>
            </a:r>
            <a:r>
              <a:rPr lang="en-US" dirty="0"/>
              <a:t> </a:t>
            </a:r>
            <a:r>
              <a:rPr lang="en-US" dirty="0" err="1"/>
              <a:t>Kurve</a:t>
            </a:r>
            <a:r>
              <a:rPr lang="en-US" dirty="0"/>
              <a:t>.  Die </a:t>
            </a:r>
            <a:r>
              <a:rPr lang="en-US" dirty="0" err="1"/>
              <a:t>Werte</a:t>
            </a:r>
            <a:r>
              <a:rPr lang="en-US" dirty="0"/>
              <a:t> fallen also stark </a:t>
            </a:r>
            <a:r>
              <a:rPr lang="en-US" dirty="0" err="1"/>
              <a:t>bei</a:t>
            </a:r>
            <a:r>
              <a:rPr lang="en-US" dirty="0"/>
              <a:t> 1.5 und </a:t>
            </a:r>
            <a:r>
              <a:rPr lang="en-US" dirty="0" err="1"/>
              <a:t>höher</a:t>
            </a:r>
            <a:r>
              <a:rPr lang="en-US" dirty="0"/>
              <a:t>.</a:t>
            </a:r>
          </a:p>
        </p:txBody>
      </p:sp>
      <p:sp>
        <p:nvSpPr>
          <p:cNvPr id="13" name="Date Placeholder 4">
            <a:extLst>
              <a:ext uri="{FF2B5EF4-FFF2-40B4-BE49-F238E27FC236}">
                <a16:creationId xmlns:a16="http://schemas.microsoft.com/office/drawing/2014/main" id="{7A86A50E-7F22-AE51-DFA1-3180B356D49C}"/>
              </a:ext>
            </a:extLst>
          </p:cNvPr>
          <p:cNvSpPr>
            <a:spLocks noGrp="1"/>
          </p:cNvSpPr>
          <p:nvPr>
            <p:ph type="dt" sz="half" idx="10"/>
          </p:nvPr>
        </p:nvSpPr>
        <p:spPr>
          <a:xfrm>
            <a:off x="8218426" y="6446838"/>
            <a:ext cx="2584850" cy="365125"/>
          </a:xfrm>
        </p:spPr>
        <p:txBody>
          <a:bodyPr/>
          <a:lstStyle/>
          <a:p>
            <a:pPr rtl="0">
              <a:spcAft>
                <a:spcPts val="600"/>
              </a:spcAft>
            </a:pPr>
            <a:endParaRPr lang="en-US" dirty="0"/>
          </a:p>
          <a:p>
            <a:pPr rtl="0">
              <a:spcAft>
                <a:spcPts val="600"/>
              </a:spcAft>
            </a:pPr>
            <a:endParaRPr lang="en-US" dirty="0"/>
          </a:p>
          <a:p>
            <a:pPr rtl="0">
              <a:spcAft>
                <a:spcPts val="600"/>
              </a:spcAft>
            </a:pPr>
            <a:endParaRPr lang="en-US" dirty="0"/>
          </a:p>
        </p:txBody>
      </p:sp>
    </p:spTree>
    <p:extLst>
      <p:ext uri="{BB962C8B-B14F-4D97-AF65-F5344CB8AC3E}">
        <p14:creationId xmlns:p14="http://schemas.microsoft.com/office/powerpoint/2010/main" val="6004735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742C5D1-5B44-A42C-1B36-45BBB65AD938}"/>
              </a:ext>
            </a:extLst>
          </p:cNvPr>
          <p:cNvSpPr>
            <a:spLocks noGrp="1"/>
          </p:cNvSpPr>
          <p:nvPr>
            <p:ph type="title"/>
          </p:nvPr>
        </p:nvSpPr>
        <p:spPr>
          <a:xfrm>
            <a:off x="1097280" y="286603"/>
            <a:ext cx="10058400" cy="1450757"/>
          </a:xfrm>
        </p:spPr>
        <p:txBody>
          <a:bodyPr anchor="b">
            <a:normAutofit/>
          </a:bodyPr>
          <a:lstStyle/>
          <a:p>
            <a:r>
              <a:rPr lang="de-DE" dirty="0" err="1"/>
              <a:t>Barplots</a:t>
            </a:r>
            <a:endParaRPr lang="de-DE" dirty="0"/>
          </a:p>
        </p:txBody>
      </p:sp>
      <p:pic>
        <p:nvPicPr>
          <p:cNvPr id="6" name="Inhaltsplatzhalter 5">
            <a:extLst>
              <a:ext uri="{FF2B5EF4-FFF2-40B4-BE49-F238E27FC236}">
                <a16:creationId xmlns:a16="http://schemas.microsoft.com/office/drawing/2014/main" id="{FE1AAAF4-F23B-0A79-AE47-989912DE910F}"/>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rcRect/>
          <a:stretch/>
        </p:blipFill>
        <p:spPr>
          <a:xfrm>
            <a:off x="185980" y="1838190"/>
            <a:ext cx="6904336" cy="4516115"/>
          </a:xfrm>
          <a:noFill/>
        </p:spPr>
      </p:pic>
      <p:sp>
        <p:nvSpPr>
          <p:cNvPr id="11" name="Content Placeholder 3">
            <a:extLst>
              <a:ext uri="{FF2B5EF4-FFF2-40B4-BE49-F238E27FC236}">
                <a16:creationId xmlns:a16="http://schemas.microsoft.com/office/drawing/2014/main" id="{CE76CB41-2FD7-9EFA-2474-7A8767963C76}"/>
              </a:ext>
            </a:extLst>
          </p:cNvPr>
          <p:cNvSpPr>
            <a:spLocks noGrp="1"/>
          </p:cNvSpPr>
          <p:nvPr>
            <p:ph sz="half" idx="2"/>
          </p:nvPr>
        </p:nvSpPr>
        <p:spPr>
          <a:xfrm>
            <a:off x="7090316" y="2120900"/>
            <a:ext cx="4517915" cy="3748194"/>
          </a:xfrm>
        </p:spPr>
        <p:txBody>
          <a:bodyPr>
            <a:normAutofit/>
          </a:bodyPr>
          <a:lstStyle/>
          <a:p>
            <a:r>
              <a:rPr lang="en-US" dirty="0" err="1"/>
              <a:t>Hier</a:t>
            </a:r>
            <a:r>
              <a:rPr lang="en-US" dirty="0"/>
              <a:t> die </a:t>
            </a:r>
            <a:r>
              <a:rPr lang="en-US" dirty="0" err="1"/>
              <a:t>Graphen</a:t>
            </a:r>
            <a:r>
              <a:rPr lang="en-US" dirty="0"/>
              <a:t> für die </a:t>
            </a:r>
            <a:r>
              <a:rPr lang="en-US" dirty="0" err="1"/>
              <a:t>höchsten</a:t>
            </a:r>
            <a:r>
              <a:rPr lang="en-US" dirty="0"/>
              <a:t> und </a:t>
            </a:r>
            <a:r>
              <a:rPr lang="en-US" dirty="0" err="1"/>
              <a:t>tiefsten</a:t>
            </a:r>
            <a:r>
              <a:rPr lang="en-US" dirty="0"/>
              <a:t> </a:t>
            </a:r>
            <a:r>
              <a:rPr lang="en-US" dirty="0" err="1"/>
              <a:t>Glücklichkeitswerte</a:t>
            </a:r>
            <a:r>
              <a:rPr lang="en-US" dirty="0"/>
              <a:t> </a:t>
            </a:r>
            <a:r>
              <a:rPr lang="en-US" dirty="0" err="1"/>
              <a:t>vom</a:t>
            </a:r>
            <a:r>
              <a:rPr lang="en-US" dirty="0"/>
              <a:t> </a:t>
            </a:r>
            <a:r>
              <a:rPr lang="en-US" dirty="0" err="1"/>
              <a:t>Jahr</a:t>
            </a:r>
            <a:r>
              <a:rPr lang="en-US" dirty="0"/>
              <a:t> 2018.</a:t>
            </a:r>
          </a:p>
          <a:p>
            <a:r>
              <a:rPr lang="en-US" dirty="0"/>
              <a:t>Da </a:t>
            </a:r>
            <a:r>
              <a:rPr lang="en-US" dirty="0" err="1"/>
              <a:t>spielen</a:t>
            </a:r>
            <a:r>
              <a:rPr lang="en-US" dirty="0"/>
              <a:t> </a:t>
            </a:r>
            <a:r>
              <a:rPr lang="en-US" dirty="0" err="1"/>
              <a:t>sich</a:t>
            </a:r>
            <a:r>
              <a:rPr lang="en-US" dirty="0"/>
              <a:t> die </a:t>
            </a:r>
            <a:r>
              <a:rPr lang="en-US" dirty="0" err="1"/>
              <a:t>Werte</a:t>
            </a:r>
            <a:r>
              <a:rPr lang="en-US" dirty="0"/>
              <a:t> </a:t>
            </a:r>
            <a:r>
              <a:rPr lang="en-US" dirty="0" err="1"/>
              <a:t>zwischen</a:t>
            </a:r>
            <a:r>
              <a:rPr lang="en-US" dirty="0"/>
              <a:t> 2.853 und 7.769 ab.</a:t>
            </a:r>
          </a:p>
          <a:p>
            <a:r>
              <a:rPr lang="en-US" dirty="0"/>
              <a:t>Die </a:t>
            </a:r>
            <a:r>
              <a:rPr lang="en-US" dirty="0" err="1"/>
              <a:t>Graphen</a:t>
            </a:r>
            <a:r>
              <a:rPr lang="en-US" dirty="0"/>
              <a:t> </a:t>
            </a:r>
            <a:r>
              <a:rPr lang="en-US" dirty="0" err="1"/>
              <a:t>sind</a:t>
            </a:r>
            <a:r>
              <a:rPr lang="en-US" dirty="0"/>
              <a:t> so </a:t>
            </a:r>
            <a:r>
              <a:rPr lang="en-US" dirty="0" err="1"/>
              <a:t>gemacht</a:t>
            </a:r>
            <a:r>
              <a:rPr lang="en-US" dirty="0"/>
              <a:t>, </a:t>
            </a:r>
            <a:r>
              <a:rPr lang="en-US" dirty="0" err="1"/>
              <a:t>weil</a:t>
            </a:r>
            <a:r>
              <a:rPr lang="en-US" dirty="0"/>
              <a:t> es </a:t>
            </a:r>
            <a:r>
              <a:rPr lang="en-US" dirty="0" err="1"/>
              <a:t>keine</a:t>
            </a:r>
            <a:r>
              <a:rPr lang="en-US" dirty="0"/>
              <a:t> </a:t>
            </a:r>
            <a:r>
              <a:rPr lang="en-US" dirty="0" err="1"/>
              <a:t>Übersicht</a:t>
            </a:r>
            <a:r>
              <a:rPr lang="en-US" dirty="0"/>
              <a:t> für alle Länder </a:t>
            </a:r>
            <a:r>
              <a:rPr lang="en-US" dirty="0" err="1"/>
              <a:t>wegen</a:t>
            </a:r>
            <a:r>
              <a:rPr lang="en-US" dirty="0"/>
              <a:t> der </a:t>
            </a:r>
            <a:r>
              <a:rPr lang="en-US" dirty="0" err="1"/>
              <a:t>Anzahl</a:t>
            </a:r>
            <a:r>
              <a:rPr lang="en-US" dirty="0"/>
              <a:t> </a:t>
            </a:r>
            <a:r>
              <a:rPr lang="en-US" dirty="0" err="1"/>
              <a:t>gibt</a:t>
            </a:r>
            <a:r>
              <a:rPr lang="en-US" dirty="0"/>
              <a:t>.</a:t>
            </a:r>
          </a:p>
        </p:txBody>
      </p:sp>
      <p:sp>
        <p:nvSpPr>
          <p:cNvPr id="13" name="Date Placeholder 4">
            <a:extLst>
              <a:ext uri="{FF2B5EF4-FFF2-40B4-BE49-F238E27FC236}">
                <a16:creationId xmlns:a16="http://schemas.microsoft.com/office/drawing/2014/main" id="{7A86A50E-7F22-AE51-DFA1-3180B356D49C}"/>
              </a:ext>
            </a:extLst>
          </p:cNvPr>
          <p:cNvSpPr>
            <a:spLocks noGrp="1"/>
          </p:cNvSpPr>
          <p:nvPr>
            <p:ph type="dt" sz="half" idx="10"/>
          </p:nvPr>
        </p:nvSpPr>
        <p:spPr>
          <a:xfrm>
            <a:off x="8218426" y="6446838"/>
            <a:ext cx="2584850" cy="365125"/>
          </a:xfrm>
        </p:spPr>
        <p:txBody>
          <a:bodyPr/>
          <a:lstStyle/>
          <a:p>
            <a:pPr rtl="0">
              <a:spcAft>
                <a:spcPts val="600"/>
              </a:spcAft>
            </a:pPr>
            <a:endParaRPr lang="en-US" dirty="0"/>
          </a:p>
          <a:p>
            <a:pPr rtl="0">
              <a:spcAft>
                <a:spcPts val="600"/>
              </a:spcAft>
            </a:pPr>
            <a:endParaRPr lang="en-US" dirty="0"/>
          </a:p>
          <a:p>
            <a:pPr rtl="0">
              <a:spcAft>
                <a:spcPts val="600"/>
              </a:spcAft>
            </a:pPr>
            <a:endParaRPr lang="en-US" dirty="0"/>
          </a:p>
        </p:txBody>
      </p:sp>
    </p:spTree>
    <p:extLst>
      <p:ext uri="{BB962C8B-B14F-4D97-AF65-F5344CB8AC3E}">
        <p14:creationId xmlns:p14="http://schemas.microsoft.com/office/powerpoint/2010/main" val="1364083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742C5D1-5B44-A42C-1B36-45BBB65AD938}"/>
              </a:ext>
            </a:extLst>
          </p:cNvPr>
          <p:cNvSpPr>
            <a:spLocks noGrp="1"/>
          </p:cNvSpPr>
          <p:nvPr>
            <p:ph type="title"/>
          </p:nvPr>
        </p:nvSpPr>
        <p:spPr>
          <a:xfrm>
            <a:off x="1097280" y="286603"/>
            <a:ext cx="10058400" cy="1450757"/>
          </a:xfrm>
        </p:spPr>
        <p:txBody>
          <a:bodyPr anchor="b">
            <a:normAutofit/>
          </a:bodyPr>
          <a:lstStyle/>
          <a:p>
            <a:r>
              <a:rPr lang="de-DE" dirty="0" err="1"/>
              <a:t>Bubbleplot</a:t>
            </a:r>
            <a:r>
              <a:rPr lang="de-DE" dirty="0"/>
              <a:t> 1</a:t>
            </a:r>
          </a:p>
        </p:txBody>
      </p:sp>
      <p:pic>
        <p:nvPicPr>
          <p:cNvPr id="6" name="Inhaltsplatzhalter 5">
            <a:extLst>
              <a:ext uri="{FF2B5EF4-FFF2-40B4-BE49-F238E27FC236}">
                <a16:creationId xmlns:a16="http://schemas.microsoft.com/office/drawing/2014/main" id="{FE1AAAF4-F23B-0A79-AE47-989912DE910F}"/>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rcRect/>
          <a:stretch/>
        </p:blipFill>
        <p:spPr>
          <a:xfrm>
            <a:off x="185980" y="1838190"/>
            <a:ext cx="6904336" cy="4516115"/>
          </a:xfrm>
          <a:noFill/>
        </p:spPr>
      </p:pic>
      <p:sp>
        <p:nvSpPr>
          <p:cNvPr id="11" name="Content Placeholder 3">
            <a:extLst>
              <a:ext uri="{FF2B5EF4-FFF2-40B4-BE49-F238E27FC236}">
                <a16:creationId xmlns:a16="http://schemas.microsoft.com/office/drawing/2014/main" id="{CE76CB41-2FD7-9EFA-2474-7A8767963C76}"/>
              </a:ext>
            </a:extLst>
          </p:cNvPr>
          <p:cNvSpPr>
            <a:spLocks noGrp="1"/>
          </p:cNvSpPr>
          <p:nvPr>
            <p:ph sz="half" idx="2"/>
          </p:nvPr>
        </p:nvSpPr>
        <p:spPr>
          <a:xfrm>
            <a:off x="7090316" y="2120900"/>
            <a:ext cx="4517915" cy="3748194"/>
          </a:xfrm>
        </p:spPr>
        <p:txBody>
          <a:bodyPr>
            <a:normAutofit/>
          </a:bodyPr>
          <a:lstStyle/>
          <a:p>
            <a:r>
              <a:rPr lang="en-US" dirty="0"/>
              <a:t>Die </a:t>
            </a:r>
            <a:r>
              <a:rPr lang="en-US" dirty="0" err="1"/>
              <a:t>grösseren</a:t>
            </a:r>
            <a:r>
              <a:rPr lang="en-US" dirty="0"/>
              <a:t> </a:t>
            </a:r>
            <a:r>
              <a:rPr lang="en-US" dirty="0" err="1"/>
              <a:t>Werte</a:t>
            </a:r>
            <a:r>
              <a:rPr lang="en-US" dirty="0"/>
              <a:t> von BIP pro Kopf und </a:t>
            </a:r>
            <a:r>
              <a:rPr lang="en-US" dirty="0" err="1"/>
              <a:t>Lebenserwartung</a:t>
            </a:r>
            <a:r>
              <a:rPr lang="en-US" dirty="0"/>
              <a:t> </a:t>
            </a:r>
            <a:r>
              <a:rPr lang="en-US" dirty="0" err="1"/>
              <a:t>haben</a:t>
            </a:r>
            <a:r>
              <a:rPr lang="en-US" dirty="0"/>
              <a:t> </a:t>
            </a:r>
            <a:r>
              <a:rPr lang="en-US" dirty="0" err="1"/>
              <a:t>höhere</a:t>
            </a:r>
            <a:r>
              <a:rPr lang="en-US" dirty="0"/>
              <a:t> </a:t>
            </a:r>
            <a:r>
              <a:rPr lang="en-US" dirty="0" err="1"/>
              <a:t>Grosszügigkeit</a:t>
            </a:r>
            <a:r>
              <a:rPr lang="en-US" dirty="0"/>
              <a:t> und </a:t>
            </a:r>
            <a:r>
              <a:rPr lang="en-US" dirty="0" err="1"/>
              <a:t>höheren</a:t>
            </a:r>
            <a:r>
              <a:rPr lang="en-US" dirty="0"/>
              <a:t> </a:t>
            </a:r>
            <a:r>
              <a:rPr lang="en-US" dirty="0" err="1"/>
              <a:t>Glücklichkeitswert</a:t>
            </a:r>
            <a:r>
              <a:rPr lang="en-US" dirty="0"/>
              <a:t>.</a:t>
            </a:r>
          </a:p>
        </p:txBody>
      </p:sp>
      <p:sp>
        <p:nvSpPr>
          <p:cNvPr id="13" name="Date Placeholder 4">
            <a:extLst>
              <a:ext uri="{FF2B5EF4-FFF2-40B4-BE49-F238E27FC236}">
                <a16:creationId xmlns:a16="http://schemas.microsoft.com/office/drawing/2014/main" id="{7A86A50E-7F22-AE51-DFA1-3180B356D49C}"/>
              </a:ext>
            </a:extLst>
          </p:cNvPr>
          <p:cNvSpPr>
            <a:spLocks noGrp="1"/>
          </p:cNvSpPr>
          <p:nvPr>
            <p:ph type="dt" sz="half" idx="10"/>
          </p:nvPr>
        </p:nvSpPr>
        <p:spPr>
          <a:xfrm>
            <a:off x="8218426" y="6446838"/>
            <a:ext cx="2584850" cy="365125"/>
          </a:xfrm>
        </p:spPr>
        <p:txBody>
          <a:bodyPr/>
          <a:lstStyle/>
          <a:p>
            <a:pPr rtl="0">
              <a:spcAft>
                <a:spcPts val="600"/>
              </a:spcAft>
            </a:pPr>
            <a:endParaRPr lang="en-US" dirty="0"/>
          </a:p>
          <a:p>
            <a:pPr rtl="0">
              <a:spcAft>
                <a:spcPts val="600"/>
              </a:spcAft>
            </a:pPr>
            <a:endParaRPr lang="en-US" dirty="0"/>
          </a:p>
          <a:p>
            <a:pPr rtl="0">
              <a:spcAft>
                <a:spcPts val="600"/>
              </a:spcAft>
            </a:pPr>
            <a:endParaRPr lang="en-US" dirty="0"/>
          </a:p>
        </p:txBody>
      </p:sp>
    </p:spTree>
    <p:extLst>
      <p:ext uri="{BB962C8B-B14F-4D97-AF65-F5344CB8AC3E}">
        <p14:creationId xmlns:p14="http://schemas.microsoft.com/office/powerpoint/2010/main" val="35186492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742C5D1-5B44-A42C-1B36-45BBB65AD938}"/>
              </a:ext>
            </a:extLst>
          </p:cNvPr>
          <p:cNvSpPr>
            <a:spLocks noGrp="1"/>
          </p:cNvSpPr>
          <p:nvPr>
            <p:ph type="title"/>
          </p:nvPr>
        </p:nvSpPr>
        <p:spPr>
          <a:xfrm>
            <a:off x="1097280" y="286603"/>
            <a:ext cx="10058400" cy="1450757"/>
          </a:xfrm>
        </p:spPr>
        <p:txBody>
          <a:bodyPr anchor="b">
            <a:normAutofit/>
          </a:bodyPr>
          <a:lstStyle/>
          <a:p>
            <a:r>
              <a:rPr lang="de-DE" dirty="0" err="1"/>
              <a:t>Bubbleplot</a:t>
            </a:r>
            <a:r>
              <a:rPr lang="de-DE" dirty="0"/>
              <a:t> 2</a:t>
            </a:r>
          </a:p>
        </p:txBody>
      </p:sp>
      <p:pic>
        <p:nvPicPr>
          <p:cNvPr id="6" name="Inhaltsplatzhalter 5">
            <a:extLst>
              <a:ext uri="{FF2B5EF4-FFF2-40B4-BE49-F238E27FC236}">
                <a16:creationId xmlns:a16="http://schemas.microsoft.com/office/drawing/2014/main" id="{FE1AAAF4-F23B-0A79-AE47-989912DE910F}"/>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rcRect/>
          <a:stretch/>
        </p:blipFill>
        <p:spPr>
          <a:xfrm>
            <a:off x="185980" y="1838191"/>
            <a:ext cx="6881247" cy="4469620"/>
          </a:xfrm>
          <a:noFill/>
        </p:spPr>
      </p:pic>
      <p:sp>
        <p:nvSpPr>
          <p:cNvPr id="11" name="Content Placeholder 3">
            <a:extLst>
              <a:ext uri="{FF2B5EF4-FFF2-40B4-BE49-F238E27FC236}">
                <a16:creationId xmlns:a16="http://schemas.microsoft.com/office/drawing/2014/main" id="{CE76CB41-2FD7-9EFA-2474-7A8767963C76}"/>
              </a:ext>
            </a:extLst>
          </p:cNvPr>
          <p:cNvSpPr>
            <a:spLocks noGrp="1"/>
          </p:cNvSpPr>
          <p:nvPr>
            <p:ph sz="half" idx="2"/>
          </p:nvPr>
        </p:nvSpPr>
        <p:spPr>
          <a:xfrm>
            <a:off x="7067228" y="2120900"/>
            <a:ext cx="4541004" cy="3748194"/>
          </a:xfrm>
        </p:spPr>
        <p:txBody>
          <a:bodyPr>
            <a:normAutofit/>
          </a:bodyPr>
          <a:lstStyle/>
          <a:p>
            <a:r>
              <a:rPr lang="en-US" dirty="0"/>
              <a:t>Die </a:t>
            </a:r>
            <a:r>
              <a:rPr lang="en-US" dirty="0" err="1"/>
              <a:t>grösseren</a:t>
            </a:r>
            <a:r>
              <a:rPr lang="en-US" dirty="0"/>
              <a:t> </a:t>
            </a:r>
            <a:r>
              <a:rPr lang="en-US" dirty="0" err="1"/>
              <a:t>Werte</a:t>
            </a:r>
            <a:r>
              <a:rPr lang="en-US" dirty="0"/>
              <a:t> von </a:t>
            </a:r>
            <a:r>
              <a:rPr lang="en-US" dirty="0" err="1"/>
              <a:t>Entscheidungsfreiheit</a:t>
            </a:r>
            <a:r>
              <a:rPr lang="en-US" dirty="0"/>
              <a:t> und </a:t>
            </a:r>
            <a:r>
              <a:rPr lang="en-US" dirty="0" err="1"/>
              <a:t>tieferem</a:t>
            </a:r>
            <a:r>
              <a:rPr lang="en-US" dirty="0"/>
              <a:t> Rang </a:t>
            </a:r>
            <a:r>
              <a:rPr lang="en-US" dirty="0" err="1"/>
              <a:t>haben</a:t>
            </a:r>
            <a:r>
              <a:rPr lang="en-US" dirty="0"/>
              <a:t> </a:t>
            </a:r>
            <a:r>
              <a:rPr lang="en-US" dirty="0" err="1"/>
              <a:t>höheren</a:t>
            </a:r>
            <a:r>
              <a:rPr lang="en-US" dirty="0"/>
              <a:t> </a:t>
            </a:r>
            <a:r>
              <a:rPr lang="en-US" dirty="0" err="1"/>
              <a:t>Glücklichkeitswert</a:t>
            </a:r>
            <a:r>
              <a:rPr lang="en-US" dirty="0"/>
              <a:t>.</a:t>
            </a:r>
          </a:p>
          <a:p>
            <a:r>
              <a:rPr lang="en-US" dirty="0" err="1"/>
              <a:t>Niedriger</a:t>
            </a:r>
            <a:r>
              <a:rPr lang="en-US" dirty="0"/>
              <a:t> Rang hat </a:t>
            </a:r>
            <a:r>
              <a:rPr lang="en-US" dirty="0" err="1"/>
              <a:t>höhere</a:t>
            </a:r>
            <a:r>
              <a:rPr lang="en-US" dirty="0"/>
              <a:t> </a:t>
            </a:r>
            <a:r>
              <a:rPr lang="en-US" dirty="0" err="1"/>
              <a:t>Entschidungsfreiheit</a:t>
            </a:r>
            <a:r>
              <a:rPr lang="en-US" dirty="0"/>
              <a:t>.</a:t>
            </a:r>
          </a:p>
          <a:p>
            <a:pPr marL="0" indent="0">
              <a:buNone/>
            </a:pPr>
            <a:r>
              <a:rPr lang="en-US" dirty="0"/>
              <a:t>  Die </a:t>
            </a:r>
            <a:r>
              <a:rPr lang="en-US" dirty="0" err="1"/>
              <a:t>Jahreswerte</a:t>
            </a:r>
            <a:r>
              <a:rPr lang="en-US" dirty="0"/>
              <a:t> </a:t>
            </a:r>
            <a:r>
              <a:rPr lang="en-US" dirty="0" err="1"/>
              <a:t>überschneiden</a:t>
            </a:r>
            <a:r>
              <a:rPr lang="en-US" dirty="0"/>
              <a:t> </a:t>
            </a:r>
            <a:r>
              <a:rPr lang="en-US" dirty="0" err="1"/>
              <a:t>sich</a:t>
            </a:r>
            <a:r>
              <a:rPr lang="en-US" dirty="0"/>
              <a:t>, </a:t>
            </a:r>
            <a:r>
              <a:rPr lang="en-US" dirty="0" err="1"/>
              <a:t>sind</a:t>
            </a:r>
            <a:r>
              <a:rPr lang="en-US" dirty="0"/>
              <a:t> also </a:t>
            </a:r>
            <a:r>
              <a:rPr lang="en-US" dirty="0" err="1"/>
              <a:t>recht</a:t>
            </a:r>
            <a:r>
              <a:rPr lang="en-US" dirty="0"/>
              <a:t> </a:t>
            </a:r>
            <a:r>
              <a:rPr lang="en-US" dirty="0" err="1"/>
              <a:t>ähnlich</a:t>
            </a:r>
            <a:r>
              <a:rPr lang="en-US" dirty="0"/>
              <a:t>.</a:t>
            </a:r>
          </a:p>
        </p:txBody>
      </p:sp>
      <p:sp>
        <p:nvSpPr>
          <p:cNvPr id="13" name="Date Placeholder 4">
            <a:extLst>
              <a:ext uri="{FF2B5EF4-FFF2-40B4-BE49-F238E27FC236}">
                <a16:creationId xmlns:a16="http://schemas.microsoft.com/office/drawing/2014/main" id="{7A86A50E-7F22-AE51-DFA1-3180B356D49C}"/>
              </a:ext>
            </a:extLst>
          </p:cNvPr>
          <p:cNvSpPr>
            <a:spLocks noGrp="1"/>
          </p:cNvSpPr>
          <p:nvPr>
            <p:ph type="dt" sz="half" idx="10"/>
          </p:nvPr>
        </p:nvSpPr>
        <p:spPr>
          <a:xfrm>
            <a:off x="8218426" y="6446838"/>
            <a:ext cx="2584850" cy="365125"/>
          </a:xfrm>
        </p:spPr>
        <p:txBody>
          <a:bodyPr/>
          <a:lstStyle/>
          <a:p>
            <a:pPr rtl="0">
              <a:spcAft>
                <a:spcPts val="600"/>
              </a:spcAft>
            </a:pPr>
            <a:endParaRPr lang="en-US" dirty="0"/>
          </a:p>
          <a:p>
            <a:pPr rtl="0">
              <a:spcAft>
                <a:spcPts val="600"/>
              </a:spcAft>
            </a:pPr>
            <a:endParaRPr lang="en-US" dirty="0"/>
          </a:p>
          <a:p>
            <a:pPr rtl="0">
              <a:spcAft>
                <a:spcPts val="600"/>
              </a:spcAft>
            </a:pPr>
            <a:endParaRPr lang="en-US" dirty="0"/>
          </a:p>
        </p:txBody>
      </p:sp>
    </p:spTree>
    <p:extLst>
      <p:ext uri="{BB962C8B-B14F-4D97-AF65-F5344CB8AC3E}">
        <p14:creationId xmlns:p14="http://schemas.microsoft.com/office/powerpoint/2010/main" val="38215187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742C5D1-5B44-A42C-1B36-45BBB65AD938}"/>
              </a:ext>
            </a:extLst>
          </p:cNvPr>
          <p:cNvSpPr>
            <a:spLocks noGrp="1"/>
          </p:cNvSpPr>
          <p:nvPr>
            <p:ph type="title"/>
          </p:nvPr>
        </p:nvSpPr>
        <p:spPr>
          <a:xfrm>
            <a:off x="1097280" y="286603"/>
            <a:ext cx="10058400" cy="1450757"/>
          </a:xfrm>
        </p:spPr>
        <p:txBody>
          <a:bodyPr anchor="b">
            <a:normAutofit/>
          </a:bodyPr>
          <a:lstStyle/>
          <a:p>
            <a:r>
              <a:rPr lang="de-DE"/>
              <a:t>Interaktive </a:t>
            </a:r>
            <a:r>
              <a:rPr lang="de-DE" dirty="0"/>
              <a:t>Plots</a:t>
            </a:r>
          </a:p>
        </p:txBody>
      </p:sp>
      <p:sp>
        <p:nvSpPr>
          <p:cNvPr id="11" name="Content Placeholder 3">
            <a:extLst>
              <a:ext uri="{FF2B5EF4-FFF2-40B4-BE49-F238E27FC236}">
                <a16:creationId xmlns:a16="http://schemas.microsoft.com/office/drawing/2014/main" id="{CE76CB41-2FD7-9EFA-2474-7A8767963C76}"/>
              </a:ext>
            </a:extLst>
          </p:cNvPr>
          <p:cNvSpPr>
            <a:spLocks noGrp="1"/>
          </p:cNvSpPr>
          <p:nvPr>
            <p:ph sz="half" idx="2"/>
          </p:nvPr>
        </p:nvSpPr>
        <p:spPr>
          <a:xfrm>
            <a:off x="7090316" y="2120900"/>
            <a:ext cx="4517915" cy="3748194"/>
          </a:xfrm>
        </p:spPr>
        <p:txBody>
          <a:bodyPr>
            <a:normAutofit/>
          </a:bodyPr>
          <a:lstStyle/>
          <a:p>
            <a:r>
              <a:rPr lang="en-US" dirty="0"/>
              <a:t>Die Plots warden </a:t>
            </a:r>
            <a:r>
              <a:rPr lang="en-US" dirty="0" err="1"/>
              <a:t>im</a:t>
            </a:r>
            <a:r>
              <a:rPr lang="en-US" dirty="0"/>
              <a:t> </a:t>
            </a:r>
            <a:r>
              <a:rPr lang="en-US" dirty="0" err="1"/>
              <a:t>Py</a:t>
            </a:r>
            <a:r>
              <a:rPr lang="en-US" dirty="0"/>
              <a:t>-Charm </a:t>
            </a:r>
            <a:r>
              <a:rPr lang="en-US" dirty="0" err="1"/>
              <a:t>gezeigt</a:t>
            </a:r>
            <a:r>
              <a:rPr lang="en-US" dirty="0"/>
              <a:t>.</a:t>
            </a:r>
          </a:p>
          <a:p>
            <a:r>
              <a:rPr lang="en-US" dirty="0"/>
              <a:t>Für die “</a:t>
            </a:r>
            <a:r>
              <a:rPr lang="en-US" dirty="0" err="1"/>
              <a:t>leeren</a:t>
            </a:r>
            <a:r>
              <a:rPr lang="en-US" dirty="0"/>
              <a:t> Länder” </a:t>
            </a:r>
            <a:r>
              <a:rPr lang="en-US" dirty="0" err="1"/>
              <a:t>gibt</a:t>
            </a:r>
            <a:r>
              <a:rPr lang="en-US" dirty="0"/>
              <a:t> es </a:t>
            </a:r>
            <a:r>
              <a:rPr lang="en-US" dirty="0" err="1"/>
              <a:t>keine</a:t>
            </a:r>
            <a:r>
              <a:rPr lang="en-US" dirty="0"/>
              <a:t> Info </a:t>
            </a:r>
            <a:r>
              <a:rPr lang="en-US" dirty="0" err="1"/>
              <a:t>im</a:t>
            </a:r>
            <a:r>
              <a:rPr lang="en-US" dirty="0"/>
              <a:t> </a:t>
            </a:r>
            <a:r>
              <a:rPr lang="en-US" dirty="0" err="1"/>
              <a:t>Datensatz</a:t>
            </a:r>
            <a:r>
              <a:rPr lang="en-US" dirty="0"/>
              <a:t>.</a:t>
            </a:r>
          </a:p>
        </p:txBody>
      </p:sp>
      <p:sp>
        <p:nvSpPr>
          <p:cNvPr id="13" name="Date Placeholder 4">
            <a:extLst>
              <a:ext uri="{FF2B5EF4-FFF2-40B4-BE49-F238E27FC236}">
                <a16:creationId xmlns:a16="http://schemas.microsoft.com/office/drawing/2014/main" id="{7A86A50E-7F22-AE51-DFA1-3180B356D49C}"/>
              </a:ext>
            </a:extLst>
          </p:cNvPr>
          <p:cNvSpPr>
            <a:spLocks noGrp="1"/>
          </p:cNvSpPr>
          <p:nvPr>
            <p:ph type="dt" sz="half" idx="10"/>
          </p:nvPr>
        </p:nvSpPr>
        <p:spPr>
          <a:xfrm>
            <a:off x="8218426" y="6446838"/>
            <a:ext cx="2584850" cy="365125"/>
          </a:xfrm>
        </p:spPr>
        <p:txBody>
          <a:bodyPr/>
          <a:lstStyle/>
          <a:p>
            <a:pPr rtl="0">
              <a:spcAft>
                <a:spcPts val="600"/>
              </a:spcAft>
            </a:pPr>
            <a:endParaRPr lang="en-US" dirty="0"/>
          </a:p>
          <a:p>
            <a:pPr rtl="0">
              <a:spcAft>
                <a:spcPts val="600"/>
              </a:spcAft>
            </a:pPr>
            <a:endParaRPr lang="en-US" dirty="0"/>
          </a:p>
          <a:p>
            <a:pPr rtl="0">
              <a:spcAft>
                <a:spcPts val="600"/>
              </a:spcAft>
            </a:pPr>
            <a:endParaRPr lang="en-US" dirty="0"/>
          </a:p>
        </p:txBody>
      </p:sp>
      <p:sp>
        <p:nvSpPr>
          <p:cNvPr id="4" name="Inhaltsplatzhalter 3">
            <a:extLst>
              <a:ext uri="{FF2B5EF4-FFF2-40B4-BE49-F238E27FC236}">
                <a16:creationId xmlns:a16="http://schemas.microsoft.com/office/drawing/2014/main" id="{F9782425-3F63-A9FC-0B9C-43CF5CCB21F3}"/>
              </a:ext>
            </a:extLst>
          </p:cNvPr>
          <p:cNvSpPr>
            <a:spLocks noGrp="1"/>
          </p:cNvSpPr>
          <p:nvPr>
            <p:ph sz="half" idx="1"/>
          </p:nvPr>
        </p:nvSpPr>
        <p:spPr/>
        <p:txBody>
          <a:bodyPr/>
          <a:lstStyle/>
          <a:p>
            <a:endParaRPr lang="de-DE"/>
          </a:p>
        </p:txBody>
      </p:sp>
    </p:spTree>
    <p:extLst>
      <p:ext uri="{BB962C8B-B14F-4D97-AF65-F5344CB8AC3E}">
        <p14:creationId xmlns:p14="http://schemas.microsoft.com/office/powerpoint/2010/main" val="38631808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742C5D1-5B44-A42C-1B36-45BBB65AD938}"/>
              </a:ext>
            </a:extLst>
          </p:cNvPr>
          <p:cNvSpPr>
            <a:spLocks noGrp="1"/>
          </p:cNvSpPr>
          <p:nvPr>
            <p:ph type="title"/>
          </p:nvPr>
        </p:nvSpPr>
        <p:spPr>
          <a:xfrm>
            <a:off x="1097280" y="286603"/>
            <a:ext cx="10058400" cy="1450757"/>
          </a:xfrm>
        </p:spPr>
        <p:txBody>
          <a:bodyPr anchor="b">
            <a:normAutofit/>
          </a:bodyPr>
          <a:lstStyle/>
          <a:p>
            <a:r>
              <a:rPr lang="de-DE" dirty="0"/>
              <a:t>Animierter Plot</a:t>
            </a:r>
          </a:p>
        </p:txBody>
      </p:sp>
      <p:sp>
        <p:nvSpPr>
          <p:cNvPr id="11" name="Content Placeholder 3">
            <a:extLst>
              <a:ext uri="{FF2B5EF4-FFF2-40B4-BE49-F238E27FC236}">
                <a16:creationId xmlns:a16="http://schemas.microsoft.com/office/drawing/2014/main" id="{CE76CB41-2FD7-9EFA-2474-7A8767963C76}"/>
              </a:ext>
            </a:extLst>
          </p:cNvPr>
          <p:cNvSpPr>
            <a:spLocks noGrp="1"/>
          </p:cNvSpPr>
          <p:nvPr>
            <p:ph sz="half" idx="2"/>
          </p:nvPr>
        </p:nvSpPr>
        <p:spPr>
          <a:xfrm>
            <a:off x="7090316" y="2120900"/>
            <a:ext cx="4517915" cy="3748194"/>
          </a:xfrm>
        </p:spPr>
        <p:txBody>
          <a:bodyPr>
            <a:normAutofit/>
          </a:bodyPr>
          <a:lstStyle/>
          <a:p>
            <a:r>
              <a:rPr lang="en-US" dirty="0"/>
              <a:t>Der Plot </a:t>
            </a:r>
            <a:r>
              <a:rPr lang="en-US" dirty="0" err="1"/>
              <a:t>wird</a:t>
            </a:r>
            <a:r>
              <a:rPr lang="en-US" dirty="0"/>
              <a:t> in Windows </a:t>
            </a:r>
            <a:r>
              <a:rPr lang="en-US" dirty="0" err="1"/>
              <a:t>gezeigt</a:t>
            </a:r>
            <a:r>
              <a:rPr lang="en-US" dirty="0"/>
              <a:t>.</a:t>
            </a:r>
          </a:p>
          <a:p>
            <a:r>
              <a:rPr lang="en-US" dirty="0"/>
              <a:t>Bei </a:t>
            </a:r>
            <a:r>
              <a:rPr lang="en-US" dirty="0" err="1"/>
              <a:t>hohen</a:t>
            </a:r>
            <a:r>
              <a:rPr lang="en-US" dirty="0"/>
              <a:t> </a:t>
            </a:r>
            <a:r>
              <a:rPr lang="de-DE" dirty="0"/>
              <a:t>BIP pro Kopf, </a:t>
            </a:r>
            <a:r>
              <a:rPr lang="de-DE" dirty="0" err="1"/>
              <a:t>Grosszügigkeit</a:t>
            </a:r>
            <a:r>
              <a:rPr lang="de-DE" dirty="0"/>
              <a:t> und Lebenserwartung </a:t>
            </a:r>
            <a:r>
              <a:rPr lang="en-US" dirty="0" err="1"/>
              <a:t>sind</a:t>
            </a:r>
            <a:r>
              <a:rPr lang="en-US" dirty="0"/>
              <a:t> </a:t>
            </a:r>
            <a:r>
              <a:rPr lang="en-US" dirty="0" err="1"/>
              <a:t>hohe</a:t>
            </a:r>
            <a:r>
              <a:rPr lang="en-US" dirty="0"/>
              <a:t> </a:t>
            </a:r>
            <a:r>
              <a:rPr lang="en-US" dirty="0" err="1"/>
              <a:t>Glücklichkeitswerte</a:t>
            </a:r>
            <a:r>
              <a:rPr lang="en-US" dirty="0"/>
              <a:t> </a:t>
            </a:r>
            <a:r>
              <a:rPr lang="en-US" dirty="0" err="1"/>
              <a:t>zu</a:t>
            </a:r>
            <a:r>
              <a:rPr lang="en-US" dirty="0"/>
              <a:t> </a:t>
            </a:r>
            <a:r>
              <a:rPr lang="en-US" dirty="0" err="1"/>
              <a:t>sehen</a:t>
            </a:r>
            <a:r>
              <a:rPr lang="en-US" dirty="0"/>
              <a:t>.</a:t>
            </a:r>
          </a:p>
          <a:p>
            <a:r>
              <a:rPr lang="en-US" dirty="0"/>
              <a:t>Man </a:t>
            </a:r>
            <a:r>
              <a:rPr lang="en-US" dirty="0" err="1"/>
              <a:t>sieht</a:t>
            </a:r>
            <a:r>
              <a:rPr lang="en-US" dirty="0"/>
              <a:t> </a:t>
            </a:r>
            <a:r>
              <a:rPr lang="en-US" dirty="0" err="1"/>
              <a:t>durch</a:t>
            </a:r>
            <a:r>
              <a:rPr lang="en-US" dirty="0"/>
              <a:t> den 3d-Effekt, </a:t>
            </a:r>
            <a:r>
              <a:rPr lang="en-US" dirty="0" err="1"/>
              <a:t>dass</a:t>
            </a:r>
            <a:r>
              <a:rPr lang="en-US" dirty="0"/>
              <a:t> die </a:t>
            </a:r>
            <a:r>
              <a:rPr lang="en-US" dirty="0" err="1"/>
              <a:t>hellen</a:t>
            </a:r>
            <a:r>
              <a:rPr lang="en-US" dirty="0"/>
              <a:t> Dots (</a:t>
            </a:r>
            <a:r>
              <a:rPr lang="en-US" dirty="0" err="1"/>
              <a:t>hohe</a:t>
            </a:r>
            <a:r>
              <a:rPr lang="en-US" dirty="0"/>
              <a:t> </a:t>
            </a:r>
            <a:r>
              <a:rPr lang="en-US" dirty="0" err="1"/>
              <a:t>Glücklichkeitswerte</a:t>
            </a:r>
            <a:r>
              <a:rPr lang="en-US" dirty="0"/>
              <a:t>) </a:t>
            </a:r>
            <a:r>
              <a:rPr lang="en-US" dirty="0" err="1"/>
              <a:t>im</a:t>
            </a:r>
            <a:r>
              <a:rPr lang="en-US" dirty="0"/>
              <a:t> </a:t>
            </a:r>
            <a:r>
              <a:rPr lang="en-US" dirty="0" err="1"/>
              <a:t>oberen</a:t>
            </a:r>
            <a:r>
              <a:rPr lang="en-US" dirty="0"/>
              <a:t> Teil </a:t>
            </a:r>
            <a:r>
              <a:rPr lang="en-US" dirty="0" err="1"/>
              <a:t>sind</a:t>
            </a:r>
            <a:r>
              <a:rPr lang="en-US" dirty="0"/>
              <a:t>.  Die </a:t>
            </a:r>
            <a:r>
              <a:rPr lang="en-US" dirty="0" err="1"/>
              <a:t>dunklen</a:t>
            </a:r>
            <a:r>
              <a:rPr lang="en-US" dirty="0"/>
              <a:t> (</a:t>
            </a:r>
            <a:r>
              <a:rPr lang="en-US" dirty="0" err="1"/>
              <a:t>niedrige</a:t>
            </a:r>
            <a:r>
              <a:rPr lang="en-US" dirty="0"/>
              <a:t> </a:t>
            </a:r>
            <a:r>
              <a:rPr lang="en-US" dirty="0" err="1"/>
              <a:t>Glücklichkeitswerte</a:t>
            </a:r>
            <a:r>
              <a:rPr lang="en-US" dirty="0"/>
              <a:t>) </a:t>
            </a:r>
            <a:r>
              <a:rPr lang="en-US" dirty="0" err="1"/>
              <a:t>sind</a:t>
            </a:r>
            <a:r>
              <a:rPr lang="en-US" dirty="0"/>
              <a:t> </a:t>
            </a:r>
            <a:r>
              <a:rPr lang="en-US" dirty="0" err="1"/>
              <a:t>unten</a:t>
            </a:r>
            <a:r>
              <a:rPr lang="en-US" dirty="0"/>
              <a:t> </a:t>
            </a:r>
            <a:r>
              <a:rPr lang="en-US" dirty="0" err="1"/>
              <a:t>zu</a:t>
            </a:r>
            <a:r>
              <a:rPr lang="en-US" dirty="0"/>
              <a:t> </a:t>
            </a:r>
            <a:r>
              <a:rPr lang="en-US" dirty="0" err="1"/>
              <a:t>finden</a:t>
            </a:r>
            <a:r>
              <a:rPr lang="en-US" dirty="0"/>
              <a:t>.</a:t>
            </a:r>
          </a:p>
        </p:txBody>
      </p:sp>
      <p:sp>
        <p:nvSpPr>
          <p:cNvPr id="13" name="Date Placeholder 4">
            <a:extLst>
              <a:ext uri="{FF2B5EF4-FFF2-40B4-BE49-F238E27FC236}">
                <a16:creationId xmlns:a16="http://schemas.microsoft.com/office/drawing/2014/main" id="{7A86A50E-7F22-AE51-DFA1-3180B356D49C}"/>
              </a:ext>
            </a:extLst>
          </p:cNvPr>
          <p:cNvSpPr>
            <a:spLocks noGrp="1"/>
          </p:cNvSpPr>
          <p:nvPr>
            <p:ph type="dt" sz="half" idx="10"/>
          </p:nvPr>
        </p:nvSpPr>
        <p:spPr>
          <a:xfrm>
            <a:off x="8218426" y="6446838"/>
            <a:ext cx="2584850" cy="365125"/>
          </a:xfrm>
        </p:spPr>
        <p:txBody>
          <a:bodyPr/>
          <a:lstStyle/>
          <a:p>
            <a:pPr rtl="0">
              <a:spcAft>
                <a:spcPts val="600"/>
              </a:spcAft>
            </a:pPr>
            <a:endParaRPr lang="en-US" dirty="0"/>
          </a:p>
          <a:p>
            <a:pPr rtl="0">
              <a:spcAft>
                <a:spcPts val="600"/>
              </a:spcAft>
            </a:pPr>
            <a:endParaRPr lang="en-US" dirty="0"/>
          </a:p>
          <a:p>
            <a:pPr rtl="0">
              <a:spcAft>
                <a:spcPts val="600"/>
              </a:spcAft>
            </a:pPr>
            <a:endParaRPr lang="en-US" dirty="0"/>
          </a:p>
        </p:txBody>
      </p:sp>
      <p:sp>
        <p:nvSpPr>
          <p:cNvPr id="4" name="Inhaltsplatzhalter 3">
            <a:extLst>
              <a:ext uri="{FF2B5EF4-FFF2-40B4-BE49-F238E27FC236}">
                <a16:creationId xmlns:a16="http://schemas.microsoft.com/office/drawing/2014/main" id="{F9782425-3F63-A9FC-0B9C-43CF5CCB21F3}"/>
              </a:ext>
            </a:extLst>
          </p:cNvPr>
          <p:cNvSpPr>
            <a:spLocks noGrp="1"/>
          </p:cNvSpPr>
          <p:nvPr>
            <p:ph sz="half" idx="1"/>
          </p:nvPr>
        </p:nvSpPr>
        <p:spPr/>
        <p:txBody>
          <a:bodyPr/>
          <a:lstStyle/>
          <a:p>
            <a:endParaRPr lang="de-DE"/>
          </a:p>
        </p:txBody>
      </p:sp>
    </p:spTree>
    <p:extLst>
      <p:ext uri="{BB962C8B-B14F-4D97-AF65-F5344CB8AC3E}">
        <p14:creationId xmlns:p14="http://schemas.microsoft.com/office/powerpoint/2010/main" val="30259829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hteck 46">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p>
        </p:txBody>
      </p:sp>
      <p:sp>
        <p:nvSpPr>
          <p:cNvPr id="2" name="Titel 1">
            <a:extLst>
              <a:ext uri="{FF2B5EF4-FFF2-40B4-BE49-F238E27FC236}">
                <a16:creationId xmlns:a16="http://schemas.microsoft.com/office/drawing/2014/main" id="{9AB2EA78-AEB3-469B-9025-3B17201A457B}"/>
              </a:ext>
            </a:extLst>
          </p:cNvPr>
          <p:cNvSpPr>
            <a:spLocks noGrp="1"/>
          </p:cNvSpPr>
          <p:nvPr>
            <p:ph type="ctrTitle"/>
          </p:nvPr>
        </p:nvSpPr>
        <p:spPr>
          <a:xfrm>
            <a:off x="1097280" y="758952"/>
            <a:ext cx="10058400" cy="3892168"/>
          </a:xfrm>
        </p:spPr>
        <p:txBody>
          <a:bodyPr rtlCol="0" anchor="ctr">
            <a:normAutofit fontScale="90000"/>
          </a:bodyPr>
          <a:lstStyle/>
          <a:p>
            <a:pPr lvl="0" rtl="0"/>
            <a:r>
              <a:rPr lang="de-DE" sz="4800" i="1" dirty="0">
                <a:solidFill>
                  <a:srgbClr val="FFFFFF"/>
                </a:solidFill>
              </a:rPr>
              <a:t>Die Aufgabenstellung sagt: „welchen Einfluss die einzelnen Faktoren auf die Glücklichkeit der Bewohner haben. Finde außerdem heraus, ob es einen Zusammenhang zwischen verschiedenen Faktoren gibt.“</a:t>
            </a:r>
            <a:br>
              <a:rPr lang="de-DE" sz="4800" i="1" dirty="0">
                <a:solidFill>
                  <a:srgbClr val="FFFFFF"/>
                </a:solidFill>
              </a:rPr>
            </a:br>
            <a:r>
              <a:rPr lang="de-DE" sz="4800" i="1" dirty="0">
                <a:solidFill>
                  <a:srgbClr val="FFFFFF"/>
                </a:solidFill>
              </a:rPr>
              <a:t>Deshalb hier Grafiken die das Verhältnis zur Glücklichkeit zeigen.</a:t>
            </a:r>
            <a:br>
              <a:rPr lang="de-DE" sz="4800" i="1" dirty="0">
                <a:solidFill>
                  <a:srgbClr val="FFFFFF"/>
                </a:solidFill>
              </a:rPr>
            </a:br>
            <a:endParaRPr lang="de" sz="4800" i="1" dirty="0">
              <a:solidFill>
                <a:srgbClr val="FFFFFF"/>
              </a:solidFill>
            </a:endParaRPr>
          </a:p>
        </p:txBody>
      </p:sp>
      <p:sp>
        <p:nvSpPr>
          <p:cNvPr id="49" name="Rechteck 48">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de-DE"/>
          </a:p>
        </p:txBody>
      </p:sp>
    </p:spTree>
    <p:extLst>
      <p:ext uri="{BB962C8B-B14F-4D97-AF65-F5344CB8AC3E}">
        <p14:creationId xmlns:p14="http://schemas.microsoft.com/office/powerpoint/2010/main" val="1917146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742C5D1-5B44-A42C-1B36-45BBB65AD938}"/>
              </a:ext>
            </a:extLst>
          </p:cNvPr>
          <p:cNvSpPr>
            <a:spLocks noGrp="1"/>
          </p:cNvSpPr>
          <p:nvPr>
            <p:ph type="title"/>
          </p:nvPr>
        </p:nvSpPr>
        <p:spPr>
          <a:xfrm>
            <a:off x="1097280" y="286603"/>
            <a:ext cx="10058400" cy="1450757"/>
          </a:xfrm>
        </p:spPr>
        <p:txBody>
          <a:bodyPr anchor="b">
            <a:normAutofit/>
          </a:bodyPr>
          <a:lstStyle/>
          <a:p>
            <a:r>
              <a:rPr lang="de-DE" dirty="0"/>
              <a:t>Scatterplot 1</a:t>
            </a:r>
          </a:p>
        </p:txBody>
      </p:sp>
      <p:pic>
        <p:nvPicPr>
          <p:cNvPr id="6" name="Inhaltsplatzhalter 5" descr="Ein Bild, das Diagramm, Reihe, Screenshot, Text enthält.&#10;&#10;Automatisch generierte Beschreibung">
            <a:extLst>
              <a:ext uri="{FF2B5EF4-FFF2-40B4-BE49-F238E27FC236}">
                <a16:creationId xmlns:a16="http://schemas.microsoft.com/office/drawing/2014/main" id="{FE1AAAF4-F23B-0A79-AE47-989912DE910F}"/>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85980" y="1838190"/>
            <a:ext cx="6904336" cy="4575310"/>
          </a:xfrm>
          <a:noFill/>
        </p:spPr>
      </p:pic>
      <p:sp>
        <p:nvSpPr>
          <p:cNvPr id="11" name="Content Placeholder 3">
            <a:extLst>
              <a:ext uri="{FF2B5EF4-FFF2-40B4-BE49-F238E27FC236}">
                <a16:creationId xmlns:a16="http://schemas.microsoft.com/office/drawing/2014/main" id="{CE76CB41-2FD7-9EFA-2474-7A8767963C76}"/>
              </a:ext>
            </a:extLst>
          </p:cNvPr>
          <p:cNvSpPr>
            <a:spLocks noGrp="1"/>
          </p:cNvSpPr>
          <p:nvPr>
            <p:ph sz="half" idx="2"/>
          </p:nvPr>
        </p:nvSpPr>
        <p:spPr>
          <a:xfrm>
            <a:off x="7090316" y="2120900"/>
            <a:ext cx="4065363" cy="3748194"/>
          </a:xfrm>
        </p:spPr>
        <p:txBody>
          <a:bodyPr/>
          <a:lstStyle/>
          <a:p>
            <a:r>
              <a:rPr lang="en-US" dirty="0"/>
              <a:t>Die Trendlines </a:t>
            </a:r>
            <a:r>
              <a:rPr lang="en-US" dirty="0" err="1"/>
              <a:t>überschneiden</a:t>
            </a:r>
            <a:r>
              <a:rPr lang="en-US" dirty="0"/>
              <a:t> </a:t>
            </a:r>
            <a:r>
              <a:rPr lang="en-US" dirty="0" err="1"/>
              <a:t>sich</a:t>
            </a:r>
            <a:r>
              <a:rPr lang="en-US" dirty="0"/>
              <a:t>, und es </a:t>
            </a:r>
            <a:r>
              <a:rPr lang="en-US" dirty="0" err="1"/>
              <a:t>gibt</a:t>
            </a:r>
            <a:r>
              <a:rPr lang="en-US" dirty="0"/>
              <a:t> </a:t>
            </a:r>
            <a:r>
              <a:rPr lang="en-US" dirty="0" err="1"/>
              <a:t>wenig</a:t>
            </a:r>
            <a:r>
              <a:rPr lang="en-US" dirty="0"/>
              <a:t> </a:t>
            </a:r>
            <a:r>
              <a:rPr lang="en-US" dirty="0" err="1"/>
              <a:t>Streuung</a:t>
            </a:r>
            <a:r>
              <a:rPr lang="en-US" dirty="0"/>
              <a:t> der </a:t>
            </a:r>
            <a:r>
              <a:rPr lang="en-US" dirty="0" err="1"/>
              <a:t>Werte</a:t>
            </a:r>
            <a:r>
              <a:rPr lang="en-US" dirty="0"/>
              <a:t>.</a:t>
            </a:r>
          </a:p>
          <a:p>
            <a:r>
              <a:rPr lang="en-US" dirty="0"/>
              <a:t>Es </a:t>
            </a:r>
            <a:r>
              <a:rPr lang="en-US" dirty="0" err="1"/>
              <a:t>gibt</a:t>
            </a:r>
            <a:r>
              <a:rPr lang="en-US" dirty="0"/>
              <a:t> </a:t>
            </a:r>
            <a:r>
              <a:rPr lang="en-US" dirty="0" err="1"/>
              <a:t>ein</a:t>
            </a:r>
            <a:r>
              <a:rPr lang="en-US" dirty="0"/>
              <a:t> </a:t>
            </a:r>
            <a:r>
              <a:rPr lang="en-US" dirty="0" err="1"/>
              <a:t>gewisses</a:t>
            </a:r>
            <a:r>
              <a:rPr lang="en-US" dirty="0"/>
              <a:t> </a:t>
            </a:r>
            <a:r>
              <a:rPr lang="en-US" dirty="0" err="1"/>
              <a:t>Verhältnis</a:t>
            </a:r>
            <a:r>
              <a:rPr lang="en-US" dirty="0"/>
              <a:t> </a:t>
            </a:r>
            <a:r>
              <a:rPr lang="en-US" dirty="0" err="1"/>
              <a:t>zwischen</a:t>
            </a:r>
            <a:r>
              <a:rPr lang="en-US" dirty="0"/>
              <a:t> BPI pro Kopf und </a:t>
            </a:r>
            <a:r>
              <a:rPr lang="en-US" dirty="0" err="1"/>
              <a:t>Glücklichkeitswert</a:t>
            </a:r>
            <a:r>
              <a:rPr lang="en-US" dirty="0"/>
              <a:t>.</a:t>
            </a:r>
          </a:p>
        </p:txBody>
      </p:sp>
      <p:sp>
        <p:nvSpPr>
          <p:cNvPr id="13" name="Date Placeholder 4">
            <a:extLst>
              <a:ext uri="{FF2B5EF4-FFF2-40B4-BE49-F238E27FC236}">
                <a16:creationId xmlns:a16="http://schemas.microsoft.com/office/drawing/2014/main" id="{7A86A50E-7F22-AE51-DFA1-3180B356D49C}"/>
              </a:ext>
            </a:extLst>
          </p:cNvPr>
          <p:cNvSpPr>
            <a:spLocks noGrp="1"/>
          </p:cNvSpPr>
          <p:nvPr>
            <p:ph type="dt" sz="half" idx="10"/>
          </p:nvPr>
        </p:nvSpPr>
        <p:spPr>
          <a:xfrm>
            <a:off x="8218426" y="6446838"/>
            <a:ext cx="2584850" cy="365125"/>
          </a:xfrm>
        </p:spPr>
        <p:txBody>
          <a:bodyPr/>
          <a:lstStyle/>
          <a:p>
            <a:pPr rtl="0">
              <a:spcAft>
                <a:spcPts val="600"/>
              </a:spcAft>
            </a:pPr>
            <a:endParaRPr lang="en-US" dirty="0"/>
          </a:p>
          <a:p>
            <a:pPr rtl="0">
              <a:spcAft>
                <a:spcPts val="600"/>
              </a:spcAft>
            </a:pPr>
            <a:endParaRPr lang="en-US" dirty="0"/>
          </a:p>
          <a:p>
            <a:pPr rtl="0">
              <a:spcAft>
                <a:spcPts val="600"/>
              </a:spcAft>
            </a:pPr>
            <a:endParaRPr lang="en-US" dirty="0"/>
          </a:p>
        </p:txBody>
      </p:sp>
    </p:spTree>
    <p:extLst>
      <p:ext uri="{BB962C8B-B14F-4D97-AF65-F5344CB8AC3E}">
        <p14:creationId xmlns:p14="http://schemas.microsoft.com/office/powerpoint/2010/main" val="28972332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742C5D1-5B44-A42C-1B36-45BBB65AD938}"/>
              </a:ext>
            </a:extLst>
          </p:cNvPr>
          <p:cNvSpPr>
            <a:spLocks noGrp="1"/>
          </p:cNvSpPr>
          <p:nvPr>
            <p:ph type="title"/>
          </p:nvPr>
        </p:nvSpPr>
        <p:spPr>
          <a:xfrm>
            <a:off x="1097280" y="286603"/>
            <a:ext cx="10058400" cy="1450757"/>
          </a:xfrm>
        </p:spPr>
        <p:txBody>
          <a:bodyPr anchor="b">
            <a:normAutofit/>
          </a:bodyPr>
          <a:lstStyle/>
          <a:p>
            <a:r>
              <a:rPr lang="de-DE" dirty="0"/>
              <a:t>Scatterplot 2</a:t>
            </a:r>
          </a:p>
        </p:txBody>
      </p:sp>
      <p:pic>
        <p:nvPicPr>
          <p:cNvPr id="6" name="Inhaltsplatzhalter 5">
            <a:extLst>
              <a:ext uri="{FF2B5EF4-FFF2-40B4-BE49-F238E27FC236}">
                <a16:creationId xmlns:a16="http://schemas.microsoft.com/office/drawing/2014/main" id="{FE1AAAF4-F23B-0A79-AE47-989912DE910F}"/>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rcRect/>
          <a:stretch/>
        </p:blipFill>
        <p:spPr>
          <a:xfrm>
            <a:off x="185980" y="1838190"/>
            <a:ext cx="6904336" cy="4516115"/>
          </a:xfrm>
          <a:noFill/>
        </p:spPr>
      </p:pic>
      <p:sp>
        <p:nvSpPr>
          <p:cNvPr id="11" name="Content Placeholder 3">
            <a:extLst>
              <a:ext uri="{FF2B5EF4-FFF2-40B4-BE49-F238E27FC236}">
                <a16:creationId xmlns:a16="http://schemas.microsoft.com/office/drawing/2014/main" id="{CE76CB41-2FD7-9EFA-2474-7A8767963C76}"/>
              </a:ext>
            </a:extLst>
          </p:cNvPr>
          <p:cNvSpPr>
            <a:spLocks noGrp="1"/>
          </p:cNvSpPr>
          <p:nvPr>
            <p:ph sz="half" idx="2"/>
          </p:nvPr>
        </p:nvSpPr>
        <p:spPr>
          <a:xfrm>
            <a:off x="7090316" y="2120900"/>
            <a:ext cx="4517915" cy="3748194"/>
          </a:xfrm>
        </p:spPr>
        <p:txBody>
          <a:bodyPr>
            <a:normAutofit lnSpcReduction="10000"/>
          </a:bodyPr>
          <a:lstStyle/>
          <a:p>
            <a:r>
              <a:rPr lang="en-US" dirty="0"/>
              <a:t>Die Trendlines </a:t>
            </a:r>
            <a:r>
              <a:rPr lang="en-US" dirty="0" err="1"/>
              <a:t>überschneiden</a:t>
            </a:r>
            <a:r>
              <a:rPr lang="en-US" dirty="0"/>
              <a:t> </a:t>
            </a:r>
            <a:r>
              <a:rPr lang="en-US" dirty="0" err="1"/>
              <a:t>sich</a:t>
            </a:r>
            <a:r>
              <a:rPr lang="en-US" dirty="0"/>
              <a:t>.  Die </a:t>
            </a:r>
            <a:r>
              <a:rPr lang="en-US" dirty="0" err="1"/>
              <a:t>Werte</a:t>
            </a:r>
            <a:r>
              <a:rPr lang="en-US" dirty="0"/>
              <a:t> für die Jahre </a:t>
            </a:r>
            <a:r>
              <a:rPr lang="en-US" dirty="0" err="1"/>
              <a:t>sind</a:t>
            </a:r>
            <a:r>
              <a:rPr lang="en-US" dirty="0"/>
              <a:t> </a:t>
            </a:r>
            <a:r>
              <a:rPr lang="en-US" dirty="0" err="1"/>
              <a:t>ähnlich</a:t>
            </a:r>
            <a:r>
              <a:rPr lang="en-US" dirty="0"/>
              <a:t>, in der </a:t>
            </a:r>
            <a:r>
              <a:rPr lang="en-US" dirty="0" err="1"/>
              <a:t>selben</a:t>
            </a:r>
            <a:r>
              <a:rPr lang="en-US" dirty="0"/>
              <a:t> Wolke.</a:t>
            </a:r>
          </a:p>
          <a:p>
            <a:r>
              <a:rPr lang="en-US" dirty="0"/>
              <a:t>Es </a:t>
            </a:r>
            <a:r>
              <a:rPr lang="en-US" dirty="0" err="1"/>
              <a:t>gibt</a:t>
            </a:r>
            <a:r>
              <a:rPr lang="en-US" dirty="0"/>
              <a:t> </a:t>
            </a:r>
            <a:r>
              <a:rPr lang="en-US" dirty="0" err="1"/>
              <a:t>ein</a:t>
            </a:r>
            <a:r>
              <a:rPr lang="en-US" dirty="0"/>
              <a:t> </a:t>
            </a:r>
            <a:r>
              <a:rPr lang="en-US" dirty="0" err="1"/>
              <a:t>gewisses</a:t>
            </a:r>
            <a:r>
              <a:rPr lang="en-US" dirty="0"/>
              <a:t> </a:t>
            </a:r>
            <a:r>
              <a:rPr lang="en-US" dirty="0" err="1"/>
              <a:t>Verhältnis</a:t>
            </a:r>
            <a:r>
              <a:rPr lang="en-US" dirty="0"/>
              <a:t> </a:t>
            </a:r>
            <a:r>
              <a:rPr lang="en-US" dirty="0" err="1"/>
              <a:t>zwischen</a:t>
            </a:r>
            <a:r>
              <a:rPr lang="en-US" dirty="0"/>
              <a:t> </a:t>
            </a:r>
            <a:r>
              <a:rPr lang="en-US" dirty="0" err="1"/>
              <a:t>Sozailhilfe</a:t>
            </a:r>
            <a:r>
              <a:rPr lang="en-US" dirty="0"/>
              <a:t> und </a:t>
            </a:r>
            <a:r>
              <a:rPr lang="en-US" dirty="0" err="1"/>
              <a:t>Glücklichkeitswert</a:t>
            </a:r>
            <a:r>
              <a:rPr lang="en-US" dirty="0"/>
              <a:t>.</a:t>
            </a:r>
          </a:p>
          <a:p>
            <a:r>
              <a:rPr lang="en-US" dirty="0" err="1"/>
              <a:t>Ausser</a:t>
            </a:r>
            <a:r>
              <a:rPr lang="en-US" dirty="0"/>
              <a:t> </a:t>
            </a:r>
            <a:r>
              <a:rPr lang="en-US" dirty="0" err="1"/>
              <a:t>ein</a:t>
            </a:r>
            <a:r>
              <a:rPr lang="en-US" dirty="0"/>
              <a:t> </a:t>
            </a:r>
            <a:r>
              <a:rPr lang="en-US" dirty="0" err="1"/>
              <a:t>paar</a:t>
            </a:r>
            <a:r>
              <a:rPr lang="en-US" dirty="0"/>
              <a:t> </a:t>
            </a:r>
            <a:r>
              <a:rPr lang="en-US" dirty="0" err="1"/>
              <a:t>Ausreissern</a:t>
            </a:r>
            <a:r>
              <a:rPr lang="en-US" dirty="0"/>
              <a:t> </a:t>
            </a:r>
            <a:r>
              <a:rPr lang="en-US" dirty="0" err="1"/>
              <a:t>ist</a:t>
            </a:r>
            <a:r>
              <a:rPr lang="en-US" dirty="0"/>
              <a:t> </a:t>
            </a:r>
            <a:r>
              <a:rPr lang="en-US" dirty="0" err="1"/>
              <a:t>alles</a:t>
            </a:r>
            <a:r>
              <a:rPr lang="en-US" dirty="0"/>
              <a:t> </a:t>
            </a:r>
            <a:r>
              <a:rPr lang="en-US" dirty="0" err="1"/>
              <a:t>ziemlich</a:t>
            </a:r>
            <a:r>
              <a:rPr lang="en-US" dirty="0"/>
              <a:t> </a:t>
            </a:r>
            <a:r>
              <a:rPr lang="en-US" dirty="0" err="1"/>
              <a:t>Nahe</a:t>
            </a:r>
            <a:r>
              <a:rPr lang="en-US" dirty="0"/>
              <a:t> der trendline.</a:t>
            </a:r>
          </a:p>
          <a:p>
            <a:r>
              <a:rPr lang="en-US" dirty="0"/>
              <a:t>In der </a:t>
            </a:r>
            <a:r>
              <a:rPr lang="en-US" dirty="0" err="1"/>
              <a:t>Nähe</a:t>
            </a:r>
            <a:r>
              <a:rPr lang="en-US" dirty="0"/>
              <a:t> der Null </a:t>
            </a:r>
            <a:r>
              <a:rPr lang="en-US" dirty="0" err="1"/>
              <a:t>ist</a:t>
            </a:r>
            <a:r>
              <a:rPr lang="en-US" dirty="0"/>
              <a:t> fast </a:t>
            </a:r>
            <a:r>
              <a:rPr lang="en-US" dirty="0" err="1"/>
              <a:t>nichts</a:t>
            </a:r>
            <a:r>
              <a:rPr lang="en-US" dirty="0"/>
              <a:t> </a:t>
            </a:r>
            <a:r>
              <a:rPr lang="en-US" dirty="0" err="1"/>
              <a:t>zu</a:t>
            </a:r>
            <a:r>
              <a:rPr lang="en-US" dirty="0"/>
              <a:t> </a:t>
            </a:r>
            <a:r>
              <a:rPr lang="en-US" dirty="0" err="1"/>
              <a:t>finden</a:t>
            </a:r>
            <a:r>
              <a:rPr lang="en-US" dirty="0"/>
              <a:t>.  Es </a:t>
            </a:r>
            <a:r>
              <a:rPr lang="en-US" dirty="0" err="1"/>
              <a:t>gibt</a:t>
            </a:r>
            <a:r>
              <a:rPr lang="en-US" dirty="0"/>
              <a:t> also </a:t>
            </a:r>
            <a:r>
              <a:rPr lang="en-US" dirty="0" err="1"/>
              <a:t>keine</a:t>
            </a:r>
            <a:r>
              <a:rPr lang="en-US" dirty="0"/>
              <a:t> </a:t>
            </a:r>
            <a:r>
              <a:rPr lang="en-US" dirty="0" err="1"/>
              <a:t>kleinen</a:t>
            </a:r>
            <a:r>
              <a:rPr lang="en-US" dirty="0"/>
              <a:t> </a:t>
            </a:r>
            <a:r>
              <a:rPr lang="en-US" dirty="0" err="1"/>
              <a:t>Werte</a:t>
            </a:r>
            <a:r>
              <a:rPr lang="en-US" dirty="0"/>
              <a:t>  für </a:t>
            </a:r>
            <a:r>
              <a:rPr lang="en-US" dirty="0" err="1"/>
              <a:t>Sozialhilfe</a:t>
            </a:r>
            <a:r>
              <a:rPr lang="en-US" dirty="0"/>
              <a:t> und </a:t>
            </a:r>
            <a:r>
              <a:rPr lang="en-US" dirty="0" err="1"/>
              <a:t>Glücklichkeitswerte</a:t>
            </a:r>
            <a:r>
              <a:rPr lang="en-US" dirty="0"/>
              <a:t>.</a:t>
            </a:r>
          </a:p>
        </p:txBody>
      </p:sp>
      <p:sp>
        <p:nvSpPr>
          <p:cNvPr id="13" name="Date Placeholder 4">
            <a:extLst>
              <a:ext uri="{FF2B5EF4-FFF2-40B4-BE49-F238E27FC236}">
                <a16:creationId xmlns:a16="http://schemas.microsoft.com/office/drawing/2014/main" id="{7A86A50E-7F22-AE51-DFA1-3180B356D49C}"/>
              </a:ext>
            </a:extLst>
          </p:cNvPr>
          <p:cNvSpPr>
            <a:spLocks noGrp="1"/>
          </p:cNvSpPr>
          <p:nvPr>
            <p:ph type="dt" sz="half" idx="10"/>
          </p:nvPr>
        </p:nvSpPr>
        <p:spPr>
          <a:xfrm>
            <a:off x="8218426" y="6446838"/>
            <a:ext cx="2584850" cy="365125"/>
          </a:xfrm>
        </p:spPr>
        <p:txBody>
          <a:bodyPr/>
          <a:lstStyle/>
          <a:p>
            <a:pPr rtl="0">
              <a:spcAft>
                <a:spcPts val="600"/>
              </a:spcAft>
            </a:pPr>
            <a:endParaRPr lang="en-US" dirty="0"/>
          </a:p>
          <a:p>
            <a:pPr rtl="0">
              <a:spcAft>
                <a:spcPts val="600"/>
              </a:spcAft>
            </a:pPr>
            <a:endParaRPr lang="en-US" dirty="0"/>
          </a:p>
          <a:p>
            <a:pPr rtl="0">
              <a:spcAft>
                <a:spcPts val="600"/>
              </a:spcAft>
            </a:pPr>
            <a:endParaRPr lang="en-US" dirty="0"/>
          </a:p>
        </p:txBody>
      </p:sp>
    </p:spTree>
    <p:extLst>
      <p:ext uri="{BB962C8B-B14F-4D97-AF65-F5344CB8AC3E}">
        <p14:creationId xmlns:p14="http://schemas.microsoft.com/office/powerpoint/2010/main" val="30024679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742C5D1-5B44-A42C-1B36-45BBB65AD938}"/>
              </a:ext>
            </a:extLst>
          </p:cNvPr>
          <p:cNvSpPr>
            <a:spLocks noGrp="1"/>
          </p:cNvSpPr>
          <p:nvPr>
            <p:ph type="title"/>
          </p:nvPr>
        </p:nvSpPr>
        <p:spPr>
          <a:xfrm>
            <a:off x="1097280" y="286603"/>
            <a:ext cx="10058400" cy="1450757"/>
          </a:xfrm>
        </p:spPr>
        <p:txBody>
          <a:bodyPr anchor="b">
            <a:normAutofit/>
          </a:bodyPr>
          <a:lstStyle/>
          <a:p>
            <a:r>
              <a:rPr lang="de-DE" dirty="0"/>
              <a:t>Scatterplot 3</a:t>
            </a:r>
          </a:p>
        </p:txBody>
      </p:sp>
      <p:pic>
        <p:nvPicPr>
          <p:cNvPr id="6" name="Inhaltsplatzhalter 5">
            <a:extLst>
              <a:ext uri="{FF2B5EF4-FFF2-40B4-BE49-F238E27FC236}">
                <a16:creationId xmlns:a16="http://schemas.microsoft.com/office/drawing/2014/main" id="{FE1AAAF4-F23B-0A79-AE47-989912DE910F}"/>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rcRect/>
          <a:stretch/>
        </p:blipFill>
        <p:spPr>
          <a:xfrm>
            <a:off x="185980" y="1838190"/>
            <a:ext cx="6904336" cy="4516115"/>
          </a:xfrm>
          <a:noFill/>
        </p:spPr>
      </p:pic>
      <p:sp>
        <p:nvSpPr>
          <p:cNvPr id="11" name="Content Placeholder 3">
            <a:extLst>
              <a:ext uri="{FF2B5EF4-FFF2-40B4-BE49-F238E27FC236}">
                <a16:creationId xmlns:a16="http://schemas.microsoft.com/office/drawing/2014/main" id="{CE76CB41-2FD7-9EFA-2474-7A8767963C76}"/>
              </a:ext>
            </a:extLst>
          </p:cNvPr>
          <p:cNvSpPr>
            <a:spLocks noGrp="1"/>
          </p:cNvSpPr>
          <p:nvPr>
            <p:ph sz="half" idx="2"/>
          </p:nvPr>
        </p:nvSpPr>
        <p:spPr>
          <a:xfrm>
            <a:off x="7090316" y="2120900"/>
            <a:ext cx="4517915" cy="3748194"/>
          </a:xfrm>
        </p:spPr>
        <p:txBody>
          <a:bodyPr>
            <a:normAutofit/>
          </a:bodyPr>
          <a:lstStyle/>
          <a:p>
            <a:r>
              <a:rPr lang="en-US" dirty="0"/>
              <a:t>Die Trendlines </a:t>
            </a:r>
            <a:r>
              <a:rPr lang="en-US" dirty="0" err="1"/>
              <a:t>sind</a:t>
            </a:r>
            <a:r>
              <a:rPr lang="en-US" dirty="0"/>
              <a:t> </a:t>
            </a:r>
            <a:r>
              <a:rPr lang="en-US" dirty="0" err="1"/>
              <a:t>paralell</a:t>
            </a:r>
            <a:r>
              <a:rPr lang="en-US" dirty="0"/>
              <a:t>.  Der </a:t>
            </a:r>
            <a:r>
              <a:rPr lang="en-US" dirty="0" err="1"/>
              <a:t>Glücklichkeitswert</a:t>
            </a:r>
            <a:r>
              <a:rPr lang="en-US" dirty="0"/>
              <a:t> von 2018 </a:t>
            </a:r>
            <a:r>
              <a:rPr lang="en-US" dirty="0" err="1"/>
              <a:t>ist</a:t>
            </a:r>
            <a:r>
              <a:rPr lang="en-US" dirty="0"/>
              <a:t> </a:t>
            </a:r>
            <a:r>
              <a:rPr lang="en-US" dirty="0" err="1"/>
              <a:t>im</a:t>
            </a:r>
            <a:r>
              <a:rPr lang="en-US" dirty="0"/>
              <a:t> </a:t>
            </a:r>
            <a:r>
              <a:rPr lang="en-US" dirty="0" err="1"/>
              <a:t>Schnitt</a:t>
            </a:r>
            <a:r>
              <a:rPr lang="en-US" dirty="0"/>
              <a:t> </a:t>
            </a:r>
            <a:r>
              <a:rPr lang="en-US" dirty="0" err="1"/>
              <a:t>höher</a:t>
            </a:r>
            <a:r>
              <a:rPr lang="en-US" dirty="0"/>
              <a:t> </a:t>
            </a:r>
            <a:r>
              <a:rPr lang="en-US" dirty="0" err="1"/>
              <a:t>als</a:t>
            </a:r>
            <a:r>
              <a:rPr lang="en-US" dirty="0"/>
              <a:t> der von 2019.</a:t>
            </a:r>
          </a:p>
          <a:p>
            <a:r>
              <a:rPr lang="en-US" dirty="0"/>
              <a:t>Es </a:t>
            </a:r>
            <a:r>
              <a:rPr lang="en-US" dirty="0" err="1"/>
              <a:t>gibt</a:t>
            </a:r>
            <a:r>
              <a:rPr lang="en-US" dirty="0"/>
              <a:t> </a:t>
            </a:r>
            <a:r>
              <a:rPr lang="en-US" dirty="0" err="1"/>
              <a:t>ein</a:t>
            </a:r>
            <a:r>
              <a:rPr lang="en-US" dirty="0"/>
              <a:t> </a:t>
            </a:r>
            <a:r>
              <a:rPr lang="en-US" dirty="0" err="1"/>
              <a:t>gewisses</a:t>
            </a:r>
            <a:r>
              <a:rPr lang="en-US" dirty="0"/>
              <a:t> </a:t>
            </a:r>
            <a:r>
              <a:rPr lang="en-US" dirty="0" err="1"/>
              <a:t>Verhältnis</a:t>
            </a:r>
            <a:r>
              <a:rPr lang="en-US" dirty="0"/>
              <a:t> </a:t>
            </a:r>
            <a:r>
              <a:rPr lang="en-US" dirty="0" err="1"/>
              <a:t>zwischen</a:t>
            </a:r>
            <a:r>
              <a:rPr lang="en-US" dirty="0"/>
              <a:t> </a:t>
            </a:r>
            <a:r>
              <a:rPr lang="en-US" dirty="0" err="1"/>
              <a:t>Lebenserwartung</a:t>
            </a:r>
            <a:r>
              <a:rPr lang="en-US" dirty="0"/>
              <a:t> und </a:t>
            </a:r>
            <a:r>
              <a:rPr lang="en-US" dirty="0" err="1"/>
              <a:t>Glücklichkeitswert</a:t>
            </a:r>
            <a:r>
              <a:rPr lang="en-US" dirty="0"/>
              <a:t>.</a:t>
            </a:r>
          </a:p>
        </p:txBody>
      </p:sp>
      <p:sp>
        <p:nvSpPr>
          <p:cNvPr id="13" name="Date Placeholder 4">
            <a:extLst>
              <a:ext uri="{FF2B5EF4-FFF2-40B4-BE49-F238E27FC236}">
                <a16:creationId xmlns:a16="http://schemas.microsoft.com/office/drawing/2014/main" id="{7A86A50E-7F22-AE51-DFA1-3180B356D49C}"/>
              </a:ext>
            </a:extLst>
          </p:cNvPr>
          <p:cNvSpPr>
            <a:spLocks noGrp="1"/>
          </p:cNvSpPr>
          <p:nvPr>
            <p:ph type="dt" sz="half" idx="10"/>
          </p:nvPr>
        </p:nvSpPr>
        <p:spPr>
          <a:xfrm>
            <a:off x="8218426" y="6446838"/>
            <a:ext cx="2584850" cy="365125"/>
          </a:xfrm>
        </p:spPr>
        <p:txBody>
          <a:bodyPr/>
          <a:lstStyle/>
          <a:p>
            <a:pPr rtl="0">
              <a:spcAft>
                <a:spcPts val="600"/>
              </a:spcAft>
            </a:pPr>
            <a:endParaRPr lang="en-US" dirty="0"/>
          </a:p>
          <a:p>
            <a:pPr rtl="0">
              <a:spcAft>
                <a:spcPts val="600"/>
              </a:spcAft>
            </a:pPr>
            <a:endParaRPr lang="en-US" dirty="0"/>
          </a:p>
          <a:p>
            <a:pPr rtl="0">
              <a:spcAft>
                <a:spcPts val="600"/>
              </a:spcAft>
            </a:pPr>
            <a:endParaRPr lang="en-US" dirty="0"/>
          </a:p>
        </p:txBody>
      </p:sp>
    </p:spTree>
    <p:extLst>
      <p:ext uri="{BB962C8B-B14F-4D97-AF65-F5344CB8AC3E}">
        <p14:creationId xmlns:p14="http://schemas.microsoft.com/office/powerpoint/2010/main" val="3476444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742C5D1-5B44-A42C-1B36-45BBB65AD938}"/>
              </a:ext>
            </a:extLst>
          </p:cNvPr>
          <p:cNvSpPr>
            <a:spLocks noGrp="1"/>
          </p:cNvSpPr>
          <p:nvPr>
            <p:ph type="title"/>
          </p:nvPr>
        </p:nvSpPr>
        <p:spPr>
          <a:xfrm>
            <a:off x="1097280" y="286603"/>
            <a:ext cx="10058400" cy="1450757"/>
          </a:xfrm>
        </p:spPr>
        <p:txBody>
          <a:bodyPr anchor="b">
            <a:normAutofit/>
          </a:bodyPr>
          <a:lstStyle/>
          <a:p>
            <a:r>
              <a:rPr lang="de-DE" dirty="0"/>
              <a:t>Scatterplot 4</a:t>
            </a:r>
          </a:p>
        </p:txBody>
      </p:sp>
      <p:pic>
        <p:nvPicPr>
          <p:cNvPr id="6" name="Inhaltsplatzhalter 5">
            <a:extLst>
              <a:ext uri="{FF2B5EF4-FFF2-40B4-BE49-F238E27FC236}">
                <a16:creationId xmlns:a16="http://schemas.microsoft.com/office/drawing/2014/main" id="{FE1AAAF4-F23B-0A79-AE47-989912DE910F}"/>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rcRect/>
          <a:stretch/>
        </p:blipFill>
        <p:spPr>
          <a:xfrm>
            <a:off x="185980" y="1838190"/>
            <a:ext cx="6904336" cy="4516115"/>
          </a:xfrm>
          <a:noFill/>
        </p:spPr>
      </p:pic>
      <p:sp>
        <p:nvSpPr>
          <p:cNvPr id="11" name="Content Placeholder 3">
            <a:extLst>
              <a:ext uri="{FF2B5EF4-FFF2-40B4-BE49-F238E27FC236}">
                <a16:creationId xmlns:a16="http://schemas.microsoft.com/office/drawing/2014/main" id="{CE76CB41-2FD7-9EFA-2474-7A8767963C76}"/>
              </a:ext>
            </a:extLst>
          </p:cNvPr>
          <p:cNvSpPr>
            <a:spLocks noGrp="1"/>
          </p:cNvSpPr>
          <p:nvPr>
            <p:ph sz="half" idx="2"/>
          </p:nvPr>
        </p:nvSpPr>
        <p:spPr>
          <a:xfrm>
            <a:off x="7090316" y="2120900"/>
            <a:ext cx="4517915" cy="3748194"/>
          </a:xfrm>
        </p:spPr>
        <p:txBody>
          <a:bodyPr>
            <a:normAutofit/>
          </a:bodyPr>
          <a:lstStyle/>
          <a:p>
            <a:r>
              <a:rPr lang="en-US" dirty="0"/>
              <a:t>Die Trendlines </a:t>
            </a:r>
            <a:r>
              <a:rPr lang="en-US" dirty="0" err="1"/>
              <a:t>spalten</a:t>
            </a:r>
            <a:r>
              <a:rPr lang="en-US" dirty="0"/>
              <a:t> </a:t>
            </a:r>
            <a:r>
              <a:rPr lang="en-US" dirty="0" err="1"/>
              <a:t>sich</a:t>
            </a:r>
            <a:r>
              <a:rPr lang="en-US" dirty="0"/>
              <a:t>.  Für die </a:t>
            </a:r>
            <a:r>
              <a:rPr lang="en-US" dirty="0" err="1"/>
              <a:t>höheren</a:t>
            </a:r>
            <a:r>
              <a:rPr lang="en-US" dirty="0"/>
              <a:t> </a:t>
            </a:r>
            <a:r>
              <a:rPr lang="en-US" dirty="0" err="1"/>
              <a:t>Werte</a:t>
            </a:r>
            <a:r>
              <a:rPr lang="en-US" dirty="0"/>
              <a:t> </a:t>
            </a:r>
            <a:r>
              <a:rPr lang="en-US" dirty="0" err="1"/>
              <a:t>sind</a:t>
            </a:r>
            <a:r>
              <a:rPr lang="en-US" dirty="0"/>
              <a:t> die </a:t>
            </a:r>
            <a:r>
              <a:rPr lang="en-US" dirty="0" err="1"/>
              <a:t>Werte</a:t>
            </a:r>
            <a:r>
              <a:rPr lang="en-US" dirty="0"/>
              <a:t> </a:t>
            </a:r>
            <a:r>
              <a:rPr lang="en-US" dirty="0" err="1"/>
              <a:t>verschieden</a:t>
            </a:r>
            <a:r>
              <a:rPr lang="en-US" dirty="0"/>
              <a:t>.  Man </a:t>
            </a:r>
            <a:r>
              <a:rPr lang="en-US" dirty="0" err="1"/>
              <a:t>sieht</a:t>
            </a:r>
            <a:r>
              <a:rPr lang="en-US" dirty="0"/>
              <a:t>, </a:t>
            </a:r>
            <a:r>
              <a:rPr lang="en-US" dirty="0" err="1"/>
              <a:t>dass</a:t>
            </a:r>
            <a:r>
              <a:rPr lang="en-US" dirty="0"/>
              <a:t> die </a:t>
            </a:r>
            <a:r>
              <a:rPr lang="en-US" dirty="0" err="1"/>
              <a:t>Werte</a:t>
            </a:r>
            <a:r>
              <a:rPr lang="en-US" dirty="0"/>
              <a:t> </a:t>
            </a:r>
            <a:r>
              <a:rPr lang="en-US" dirty="0" err="1"/>
              <a:t>im</a:t>
            </a:r>
            <a:r>
              <a:rPr lang="en-US" dirty="0"/>
              <a:t> Scatter </a:t>
            </a:r>
            <a:r>
              <a:rPr lang="en-US" dirty="0" err="1"/>
              <a:t>hoch</a:t>
            </a:r>
            <a:r>
              <a:rPr lang="en-US" dirty="0"/>
              <a:t> </a:t>
            </a:r>
            <a:r>
              <a:rPr lang="en-US" dirty="0" err="1"/>
              <a:t>streuen</a:t>
            </a:r>
            <a:r>
              <a:rPr lang="en-US" dirty="0"/>
              <a:t>.</a:t>
            </a:r>
          </a:p>
          <a:p>
            <a:r>
              <a:rPr lang="en-US" dirty="0"/>
              <a:t>Es </a:t>
            </a:r>
            <a:r>
              <a:rPr lang="en-US" dirty="0" err="1"/>
              <a:t>gibt</a:t>
            </a:r>
            <a:r>
              <a:rPr lang="en-US" dirty="0"/>
              <a:t> </a:t>
            </a:r>
            <a:r>
              <a:rPr lang="en-US" dirty="0" err="1"/>
              <a:t>kein</a:t>
            </a:r>
            <a:r>
              <a:rPr lang="en-US" dirty="0"/>
              <a:t> grosses </a:t>
            </a:r>
            <a:r>
              <a:rPr lang="en-US" dirty="0" err="1"/>
              <a:t>Verhältnis</a:t>
            </a:r>
            <a:r>
              <a:rPr lang="en-US" dirty="0"/>
              <a:t> </a:t>
            </a:r>
            <a:r>
              <a:rPr lang="en-US" dirty="0" err="1"/>
              <a:t>zwischen</a:t>
            </a:r>
            <a:r>
              <a:rPr lang="en-US" dirty="0"/>
              <a:t> </a:t>
            </a:r>
            <a:r>
              <a:rPr lang="en-US" dirty="0" err="1"/>
              <a:t>Entscheidungsfreiheit</a:t>
            </a:r>
            <a:r>
              <a:rPr lang="en-US" dirty="0"/>
              <a:t> und </a:t>
            </a:r>
            <a:r>
              <a:rPr lang="en-US" dirty="0" err="1"/>
              <a:t>Glücklichkeitswert</a:t>
            </a:r>
            <a:r>
              <a:rPr lang="en-US" dirty="0"/>
              <a:t>.</a:t>
            </a:r>
          </a:p>
        </p:txBody>
      </p:sp>
      <p:sp>
        <p:nvSpPr>
          <p:cNvPr id="13" name="Date Placeholder 4">
            <a:extLst>
              <a:ext uri="{FF2B5EF4-FFF2-40B4-BE49-F238E27FC236}">
                <a16:creationId xmlns:a16="http://schemas.microsoft.com/office/drawing/2014/main" id="{7A86A50E-7F22-AE51-DFA1-3180B356D49C}"/>
              </a:ext>
            </a:extLst>
          </p:cNvPr>
          <p:cNvSpPr>
            <a:spLocks noGrp="1"/>
          </p:cNvSpPr>
          <p:nvPr>
            <p:ph type="dt" sz="half" idx="10"/>
          </p:nvPr>
        </p:nvSpPr>
        <p:spPr>
          <a:xfrm>
            <a:off x="8218426" y="6446838"/>
            <a:ext cx="2584850" cy="365125"/>
          </a:xfrm>
        </p:spPr>
        <p:txBody>
          <a:bodyPr/>
          <a:lstStyle/>
          <a:p>
            <a:pPr rtl="0">
              <a:spcAft>
                <a:spcPts val="600"/>
              </a:spcAft>
            </a:pPr>
            <a:endParaRPr lang="en-US" dirty="0"/>
          </a:p>
          <a:p>
            <a:pPr rtl="0">
              <a:spcAft>
                <a:spcPts val="600"/>
              </a:spcAft>
            </a:pPr>
            <a:endParaRPr lang="en-US" dirty="0"/>
          </a:p>
          <a:p>
            <a:pPr rtl="0">
              <a:spcAft>
                <a:spcPts val="600"/>
              </a:spcAft>
            </a:pPr>
            <a:endParaRPr lang="en-US" dirty="0"/>
          </a:p>
        </p:txBody>
      </p:sp>
    </p:spTree>
    <p:extLst>
      <p:ext uri="{BB962C8B-B14F-4D97-AF65-F5344CB8AC3E}">
        <p14:creationId xmlns:p14="http://schemas.microsoft.com/office/powerpoint/2010/main" val="14175313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742C5D1-5B44-A42C-1B36-45BBB65AD938}"/>
              </a:ext>
            </a:extLst>
          </p:cNvPr>
          <p:cNvSpPr>
            <a:spLocks noGrp="1"/>
          </p:cNvSpPr>
          <p:nvPr>
            <p:ph type="title"/>
          </p:nvPr>
        </p:nvSpPr>
        <p:spPr>
          <a:xfrm>
            <a:off x="1097280" y="286603"/>
            <a:ext cx="10058400" cy="1450757"/>
          </a:xfrm>
        </p:spPr>
        <p:txBody>
          <a:bodyPr anchor="b">
            <a:normAutofit/>
          </a:bodyPr>
          <a:lstStyle/>
          <a:p>
            <a:r>
              <a:rPr lang="de-DE" dirty="0"/>
              <a:t>Scatterplot 5</a:t>
            </a:r>
          </a:p>
        </p:txBody>
      </p:sp>
      <p:pic>
        <p:nvPicPr>
          <p:cNvPr id="6" name="Inhaltsplatzhalter 5">
            <a:extLst>
              <a:ext uri="{FF2B5EF4-FFF2-40B4-BE49-F238E27FC236}">
                <a16:creationId xmlns:a16="http://schemas.microsoft.com/office/drawing/2014/main" id="{FE1AAAF4-F23B-0A79-AE47-989912DE910F}"/>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rcRect/>
          <a:stretch/>
        </p:blipFill>
        <p:spPr>
          <a:xfrm>
            <a:off x="185980" y="1838190"/>
            <a:ext cx="6904336" cy="4516115"/>
          </a:xfrm>
          <a:noFill/>
        </p:spPr>
      </p:pic>
      <p:sp>
        <p:nvSpPr>
          <p:cNvPr id="11" name="Content Placeholder 3">
            <a:extLst>
              <a:ext uri="{FF2B5EF4-FFF2-40B4-BE49-F238E27FC236}">
                <a16:creationId xmlns:a16="http://schemas.microsoft.com/office/drawing/2014/main" id="{CE76CB41-2FD7-9EFA-2474-7A8767963C76}"/>
              </a:ext>
            </a:extLst>
          </p:cNvPr>
          <p:cNvSpPr>
            <a:spLocks noGrp="1"/>
          </p:cNvSpPr>
          <p:nvPr>
            <p:ph sz="half" idx="2"/>
          </p:nvPr>
        </p:nvSpPr>
        <p:spPr>
          <a:xfrm>
            <a:off x="7090316" y="2120900"/>
            <a:ext cx="4517915" cy="3748194"/>
          </a:xfrm>
        </p:spPr>
        <p:txBody>
          <a:bodyPr>
            <a:normAutofit/>
          </a:bodyPr>
          <a:lstStyle/>
          <a:p>
            <a:r>
              <a:rPr lang="en-US" dirty="0"/>
              <a:t>Die Trendlines </a:t>
            </a:r>
            <a:r>
              <a:rPr lang="en-US" dirty="0" err="1"/>
              <a:t>überkreuzen</a:t>
            </a:r>
            <a:r>
              <a:rPr lang="en-US" dirty="0"/>
              <a:t> </a:t>
            </a:r>
            <a:r>
              <a:rPr lang="en-US" dirty="0" err="1"/>
              <a:t>sich</a:t>
            </a:r>
            <a:r>
              <a:rPr lang="en-US" dirty="0"/>
              <a:t>.  Für die </a:t>
            </a:r>
            <a:r>
              <a:rPr lang="en-US" dirty="0" err="1"/>
              <a:t>höheren</a:t>
            </a:r>
            <a:r>
              <a:rPr lang="en-US" dirty="0"/>
              <a:t>/</a:t>
            </a:r>
            <a:r>
              <a:rPr lang="en-US" dirty="0" err="1"/>
              <a:t>tieferen</a:t>
            </a:r>
            <a:r>
              <a:rPr lang="en-US" dirty="0"/>
              <a:t> </a:t>
            </a:r>
            <a:r>
              <a:rPr lang="en-US" dirty="0" err="1"/>
              <a:t>Grosszügigkeiten</a:t>
            </a:r>
            <a:r>
              <a:rPr lang="en-US" dirty="0"/>
              <a:t> </a:t>
            </a:r>
            <a:r>
              <a:rPr lang="en-US" dirty="0" err="1"/>
              <a:t>sind</a:t>
            </a:r>
            <a:r>
              <a:rPr lang="en-US" dirty="0"/>
              <a:t> die </a:t>
            </a:r>
            <a:r>
              <a:rPr lang="en-US" dirty="0" err="1"/>
              <a:t>Werte</a:t>
            </a:r>
            <a:r>
              <a:rPr lang="en-US" dirty="0"/>
              <a:t> </a:t>
            </a:r>
            <a:r>
              <a:rPr lang="en-US" dirty="0" err="1"/>
              <a:t>verschieden</a:t>
            </a:r>
            <a:r>
              <a:rPr lang="en-US" dirty="0"/>
              <a:t>. Die </a:t>
            </a:r>
            <a:r>
              <a:rPr lang="en-US" dirty="0" err="1"/>
              <a:t>Werte</a:t>
            </a:r>
            <a:r>
              <a:rPr lang="en-US" dirty="0"/>
              <a:t> </a:t>
            </a:r>
            <a:r>
              <a:rPr lang="en-US" dirty="0" err="1"/>
              <a:t>im</a:t>
            </a:r>
            <a:r>
              <a:rPr lang="en-US" dirty="0"/>
              <a:t> Scatter  </a:t>
            </a:r>
            <a:r>
              <a:rPr lang="en-US" dirty="0" err="1"/>
              <a:t>streuen</a:t>
            </a:r>
            <a:r>
              <a:rPr lang="en-US" dirty="0"/>
              <a:t> </a:t>
            </a:r>
            <a:r>
              <a:rPr lang="en-US" dirty="0" err="1"/>
              <a:t>hoch</a:t>
            </a:r>
            <a:r>
              <a:rPr lang="en-US" dirty="0"/>
              <a:t>.</a:t>
            </a:r>
          </a:p>
          <a:p>
            <a:r>
              <a:rPr lang="en-US" dirty="0"/>
              <a:t>Es </a:t>
            </a:r>
            <a:r>
              <a:rPr lang="en-US" dirty="0" err="1"/>
              <a:t>gibt</a:t>
            </a:r>
            <a:r>
              <a:rPr lang="en-US" dirty="0"/>
              <a:t> </a:t>
            </a:r>
            <a:r>
              <a:rPr lang="en-US" dirty="0" err="1"/>
              <a:t>kein</a:t>
            </a:r>
            <a:r>
              <a:rPr lang="en-US" dirty="0"/>
              <a:t> grosses </a:t>
            </a:r>
            <a:r>
              <a:rPr lang="en-US" dirty="0" err="1"/>
              <a:t>Verhältnis</a:t>
            </a:r>
            <a:r>
              <a:rPr lang="en-US" dirty="0"/>
              <a:t> </a:t>
            </a:r>
            <a:r>
              <a:rPr lang="en-US" dirty="0" err="1"/>
              <a:t>zwischen</a:t>
            </a:r>
            <a:r>
              <a:rPr lang="en-US" dirty="0"/>
              <a:t> </a:t>
            </a:r>
            <a:r>
              <a:rPr lang="en-US" dirty="0" err="1"/>
              <a:t>Entscheidungsfreiheit</a:t>
            </a:r>
            <a:r>
              <a:rPr lang="en-US" dirty="0"/>
              <a:t> und </a:t>
            </a:r>
            <a:r>
              <a:rPr lang="en-US" dirty="0" err="1"/>
              <a:t>Glücklichkeitswert</a:t>
            </a:r>
            <a:r>
              <a:rPr lang="en-US" dirty="0"/>
              <a:t>.</a:t>
            </a:r>
          </a:p>
          <a:p>
            <a:r>
              <a:rPr lang="en-US" dirty="0"/>
              <a:t>Es </a:t>
            </a:r>
            <a:r>
              <a:rPr lang="en-US" dirty="0" err="1"/>
              <a:t>gibt</a:t>
            </a:r>
            <a:r>
              <a:rPr lang="en-US" dirty="0"/>
              <a:t> </a:t>
            </a:r>
            <a:r>
              <a:rPr lang="en-US" dirty="0" err="1"/>
              <a:t>keine</a:t>
            </a:r>
            <a:r>
              <a:rPr lang="en-US" dirty="0"/>
              <a:t> </a:t>
            </a:r>
            <a:r>
              <a:rPr lang="en-US" dirty="0" err="1"/>
              <a:t>grossen</a:t>
            </a:r>
            <a:r>
              <a:rPr lang="en-US" dirty="0"/>
              <a:t> </a:t>
            </a:r>
            <a:r>
              <a:rPr lang="en-US" dirty="0" err="1"/>
              <a:t>Werte</a:t>
            </a:r>
            <a:r>
              <a:rPr lang="en-US" dirty="0"/>
              <a:t> für die </a:t>
            </a:r>
            <a:r>
              <a:rPr lang="en-US" dirty="0" err="1"/>
              <a:t>Grosszügigkeiten</a:t>
            </a:r>
            <a:r>
              <a:rPr lang="en-US" dirty="0"/>
              <a:t>, </a:t>
            </a:r>
            <a:r>
              <a:rPr lang="en-US" dirty="0" err="1"/>
              <a:t>ausser</a:t>
            </a:r>
            <a:r>
              <a:rPr lang="en-US" dirty="0"/>
              <a:t> </a:t>
            </a:r>
            <a:r>
              <a:rPr lang="en-US" dirty="0" err="1"/>
              <a:t>ein</a:t>
            </a:r>
            <a:r>
              <a:rPr lang="en-US" dirty="0"/>
              <a:t> </a:t>
            </a:r>
            <a:r>
              <a:rPr lang="en-US" dirty="0" err="1"/>
              <a:t>paar</a:t>
            </a:r>
            <a:r>
              <a:rPr lang="en-US" dirty="0"/>
              <a:t> </a:t>
            </a:r>
            <a:r>
              <a:rPr lang="en-US" dirty="0" err="1"/>
              <a:t>Ausreissern</a:t>
            </a:r>
            <a:r>
              <a:rPr lang="en-US" dirty="0"/>
              <a:t>.</a:t>
            </a:r>
          </a:p>
        </p:txBody>
      </p:sp>
      <p:sp>
        <p:nvSpPr>
          <p:cNvPr id="13" name="Date Placeholder 4">
            <a:extLst>
              <a:ext uri="{FF2B5EF4-FFF2-40B4-BE49-F238E27FC236}">
                <a16:creationId xmlns:a16="http://schemas.microsoft.com/office/drawing/2014/main" id="{7A86A50E-7F22-AE51-DFA1-3180B356D49C}"/>
              </a:ext>
            </a:extLst>
          </p:cNvPr>
          <p:cNvSpPr>
            <a:spLocks noGrp="1"/>
          </p:cNvSpPr>
          <p:nvPr>
            <p:ph type="dt" sz="half" idx="10"/>
          </p:nvPr>
        </p:nvSpPr>
        <p:spPr>
          <a:xfrm>
            <a:off x="8218426" y="6446838"/>
            <a:ext cx="2584850" cy="365125"/>
          </a:xfrm>
        </p:spPr>
        <p:txBody>
          <a:bodyPr/>
          <a:lstStyle/>
          <a:p>
            <a:pPr rtl="0">
              <a:spcAft>
                <a:spcPts val="600"/>
              </a:spcAft>
            </a:pPr>
            <a:endParaRPr lang="en-US" dirty="0"/>
          </a:p>
          <a:p>
            <a:pPr rtl="0">
              <a:spcAft>
                <a:spcPts val="600"/>
              </a:spcAft>
            </a:pPr>
            <a:endParaRPr lang="en-US" dirty="0"/>
          </a:p>
          <a:p>
            <a:pPr rtl="0">
              <a:spcAft>
                <a:spcPts val="600"/>
              </a:spcAft>
            </a:pPr>
            <a:endParaRPr lang="en-US" dirty="0"/>
          </a:p>
        </p:txBody>
      </p:sp>
    </p:spTree>
    <p:extLst>
      <p:ext uri="{BB962C8B-B14F-4D97-AF65-F5344CB8AC3E}">
        <p14:creationId xmlns:p14="http://schemas.microsoft.com/office/powerpoint/2010/main" val="24071822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742C5D1-5B44-A42C-1B36-45BBB65AD938}"/>
              </a:ext>
            </a:extLst>
          </p:cNvPr>
          <p:cNvSpPr>
            <a:spLocks noGrp="1"/>
          </p:cNvSpPr>
          <p:nvPr>
            <p:ph type="title"/>
          </p:nvPr>
        </p:nvSpPr>
        <p:spPr>
          <a:xfrm>
            <a:off x="1097280" y="286603"/>
            <a:ext cx="10058400" cy="1450757"/>
          </a:xfrm>
        </p:spPr>
        <p:txBody>
          <a:bodyPr anchor="b">
            <a:normAutofit/>
          </a:bodyPr>
          <a:lstStyle/>
          <a:p>
            <a:r>
              <a:rPr lang="de-DE" dirty="0"/>
              <a:t>Scatterplot 6</a:t>
            </a:r>
          </a:p>
        </p:txBody>
      </p:sp>
      <p:pic>
        <p:nvPicPr>
          <p:cNvPr id="6" name="Inhaltsplatzhalter 5">
            <a:extLst>
              <a:ext uri="{FF2B5EF4-FFF2-40B4-BE49-F238E27FC236}">
                <a16:creationId xmlns:a16="http://schemas.microsoft.com/office/drawing/2014/main" id="{FE1AAAF4-F23B-0A79-AE47-989912DE910F}"/>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rcRect/>
          <a:stretch/>
        </p:blipFill>
        <p:spPr>
          <a:xfrm>
            <a:off x="185980" y="1838190"/>
            <a:ext cx="6904336" cy="4516115"/>
          </a:xfrm>
          <a:noFill/>
        </p:spPr>
      </p:pic>
      <p:sp>
        <p:nvSpPr>
          <p:cNvPr id="11" name="Content Placeholder 3">
            <a:extLst>
              <a:ext uri="{FF2B5EF4-FFF2-40B4-BE49-F238E27FC236}">
                <a16:creationId xmlns:a16="http://schemas.microsoft.com/office/drawing/2014/main" id="{CE76CB41-2FD7-9EFA-2474-7A8767963C76}"/>
              </a:ext>
            </a:extLst>
          </p:cNvPr>
          <p:cNvSpPr>
            <a:spLocks noGrp="1"/>
          </p:cNvSpPr>
          <p:nvPr>
            <p:ph sz="half" idx="2"/>
          </p:nvPr>
        </p:nvSpPr>
        <p:spPr>
          <a:xfrm>
            <a:off x="7090316" y="2120900"/>
            <a:ext cx="4517915" cy="3748194"/>
          </a:xfrm>
        </p:spPr>
        <p:txBody>
          <a:bodyPr>
            <a:normAutofit fontScale="92500" lnSpcReduction="10000"/>
          </a:bodyPr>
          <a:lstStyle/>
          <a:p>
            <a:r>
              <a:rPr lang="en-US" dirty="0"/>
              <a:t>Die Trendlines </a:t>
            </a:r>
            <a:r>
              <a:rPr lang="en-US" dirty="0" err="1"/>
              <a:t>sind</a:t>
            </a:r>
            <a:r>
              <a:rPr lang="en-US" dirty="0"/>
              <a:t> fast </a:t>
            </a:r>
            <a:r>
              <a:rPr lang="en-US" dirty="0" err="1"/>
              <a:t>gleich</a:t>
            </a:r>
            <a:r>
              <a:rPr lang="en-US" dirty="0"/>
              <a:t>. Die </a:t>
            </a:r>
            <a:r>
              <a:rPr lang="en-US" dirty="0" err="1"/>
              <a:t>Werte</a:t>
            </a:r>
            <a:r>
              <a:rPr lang="en-US" dirty="0"/>
              <a:t> </a:t>
            </a:r>
            <a:r>
              <a:rPr lang="en-US" dirty="0" err="1"/>
              <a:t>im</a:t>
            </a:r>
            <a:r>
              <a:rPr lang="en-US" dirty="0"/>
              <a:t> Scatter </a:t>
            </a:r>
            <a:r>
              <a:rPr lang="en-US" dirty="0" err="1"/>
              <a:t>streuen</a:t>
            </a:r>
            <a:r>
              <a:rPr lang="en-US" dirty="0"/>
              <a:t> </a:t>
            </a:r>
            <a:r>
              <a:rPr lang="en-US" dirty="0" err="1"/>
              <a:t>hoch</a:t>
            </a:r>
            <a:r>
              <a:rPr lang="en-US" dirty="0"/>
              <a:t>.</a:t>
            </a:r>
          </a:p>
          <a:p>
            <a:r>
              <a:rPr lang="en-US" dirty="0"/>
              <a:t>Es </a:t>
            </a:r>
            <a:r>
              <a:rPr lang="en-US" dirty="0" err="1"/>
              <a:t>gibt</a:t>
            </a:r>
            <a:r>
              <a:rPr lang="en-US" dirty="0"/>
              <a:t> </a:t>
            </a:r>
            <a:r>
              <a:rPr lang="en-US" dirty="0" err="1"/>
              <a:t>kein</a:t>
            </a:r>
            <a:r>
              <a:rPr lang="en-US" dirty="0"/>
              <a:t> grosses </a:t>
            </a:r>
            <a:r>
              <a:rPr lang="en-US" dirty="0" err="1"/>
              <a:t>Verhältnis</a:t>
            </a:r>
            <a:r>
              <a:rPr lang="en-US" dirty="0"/>
              <a:t> </a:t>
            </a:r>
            <a:r>
              <a:rPr lang="en-US" dirty="0" err="1"/>
              <a:t>zwischen</a:t>
            </a:r>
            <a:r>
              <a:rPr lang="en-US" dirty="0"/>
              <a:t> </a:t>
            </a:r>
            <a:r>
              <a:rPr lang="en-US" dirty="0" err="1"/>
              <a:t>Wahrnehmungen</a:t>
            </a:r>
            <a:r>
              <a:rPr lang="en-US" dirty="0"/>
              <a:t> und </a:t>
            </a:r>
            <a:r>
              <a:rPr lang="en-US" dirty="0" err="1"/>
              <a:t>Glücklichkeitswert</a:t>
            </a:r>
            <a:r>
              <a:rPr lang="en-US" dirty="0"/>
              <a:t>.</a:t>
            </a:r>
          </a:p>
          <a:p>
            <a:r>
              <a:rPr lang="en-US" dirty="0"/>
              <a:t>Es </a:t>
            </a:r>
            <a:r>
              <a:rPr lang="en-US" dirty="0" err="1"/>
              <a:t>gibt</a:t>
            </a:r>
            <a:r>
              <a:rPr lang="en-US" dirty="0"/>
              <a:t> </a:t>
            </a:r>
            <a:r>
              <a:rPr lang="en-US" dirty="0" err="1"/>
              <a:t>relativ</a:t>
            </a:r>
            <a:r>
              <a:rPr lang="en-US" dirty="0"/>
              <a:t> </a:t>
            </a:r>
            <a:r>
              <a:rPr lang="en-US" dirty="0" err="1"/>
              <a:t>wenig</a:t>
            </a:r>
            <a:r>
              <a:rPr lang="en-US" dirty="0"/>
              <a:t> </a:t>
            </a:r>
            <a:r>
              <a:rPr lang="en-US" dirty="0" err="1"/>
              <a:t>Werte</a:t>
            </a:r>
            <a:r>
              <a:rPr lang="en-US" dirty="0"/>
              <a:t> von </a:t>
            </a:r>
            <a:r>
              <a:rPr lang="en-US" dirty="0" err="1"/>
              <a:t>Wahrnehmungen</a:t>
            </a:r>
            <a:r>
              <a:rPr lang="en-US" dirty="0"/>
              <a:t> die </a:t>
            </a:r>
            <a:r>
              <a:rPr lang="en-US" dirty="0" err="1"/>
              <a:t>hoch</a:t>
            </a:r>
            <a:r>
              <a:rPr lang="en-US" dirty="0"/>
              <a:t> </a:t>
            </a:r>
            <a:r>
              <a:rPr lang="en-US" dirty="0" err="1"/>
              <a:t>sind</a:t>
            </a:r>
            <a:r>
              <a:rPr lang="en-US" dirty="0"/>
              <a:t>.  Die </a:t>
            </a:r>
            <a:r>
              <a:rPr lang="en-US" dirty="0" err="1"/>
              <a:t>Werte</a:t>
            </a:r>
            <a:r>
              <a:rPr lang="en-US" dirty="0"/>
              <a:t> </a:t>
            </a:r>
            <a:r>
              <a:rPr lang="en-US" dirty="0" err="1"/>
              <a:t>sind</a:t>
            </a:r>
            <a:r>
              <a:rPr lang="en-US" dirty="0"/>
              <a:t> </a:t>
            </a:r>
            <a:r>
              <a:rPr lang="en-US" dirty="0" err="1"/>
              <a:t>zum</a:t>
            </a:r>
            <a:r>
              <a:rPr lang="en-US" dirty="0"/>
              <a:t> </a:t>
            </a:r>
            <a:r>
              <a:rPr lang="en-US" dirty="0" err="1"/>
              <a:t>Grossteil</a:t>
            </a:r>
            <a:r>
              <a:rPr lang="en-US" dirty="0"/>
              <a:t> auf der </a:t>
            </a:r>
            <a:r>
              <a:rPr lang="en-US" dirty="0" err="1"/>
              <a:t>linken</a:t>
            </a:r>
            <a:r>
              <a:rPr lang="en-US" dirty="0"/>
              <a:t> </a:t>
            </a:r>
            <a:r>
              <a:rPr lang="en-US" dirty="0" err="1"/>
              <a:t>Seite</a:t>
            </a:r>
            <a:r>
              <a:rPr lang="en-US" dirty="0"/>
              <a:t> des </a:t>
            </a:r>
            <a:r>
              <a:rPr lang="en-US" dirty="0" err="1"/>
              <a:t>Graphen</a:t>
            </a:r>
            <a:r>
              <a:rPr lang="en-US" dirty="0"/>
              <a:t> </a:t>
            </a:r>
            <a:r>
              <a:rPr lang="en-US" dirty="0" err="1"/>
              <a:t>verteilt</a:t>
            </a:r>
            <a:r>
              <a:rPr lang="en-US" dirty="0"/>
              <a:t>.</a:t>
            </a:r>
          </a:p>
          <a:p>
            <a:r>
              <a:rPr lang="en-US" dirty="0"/>
              <a:t>Es </a:t>
            </a:r>
            <a:r>
              <a:rPr lang="en-US" dirty="0" err="1"/>
              <a:t>gibt</a:t>
            </a:r>
            <a:r>
              <a:rPr lang="en-US" dirty="0"/>
              <a:t> </a:t>
            </a:r>
            <a:r>
              <a:rPr lang="en-US" dirty="0" err="1"/>
              <a:t>keine</a:t>
            </a:r>
            <a:r>
              <a:rPr lang="en-US" dirty="0"/>
              <a:t> </a:t>
            </a:r>
            <a:r>
              <a:rPr lang="en-US" dirty="0" err="1"/>
              <a:t>grossen</a:t>
            </a:r>
            <a:r>
              <a:rPr lang="en-US" dirty="0"/>
              <a:t> </a:t>
            </a:r>
            <a:r>
              <a:rPr lang="en-US" dirty="0" err="1"/>
              <a:t>Werte</a:t>
            </a:r>
            <a:r>
              <a:rPr lang="en-US" dirty="0"/>
              <a:t> für die </a:t>
            </a:r>
            <a:r>
              <a:rPr lang="en-US" dirty="0" err="1"/>
              <a:t>Wahrnehmung</a:t>
            </a:r>
            <a:r>
              <a:rPr lang="en-US" dirty="0"/>
              <a:t> von </a:t>
            </a:r>
            <a:r>
              <a:rPr lang="en-US" dirty="0" err="1"/>
              <a:t>Korruption</a:t>
            </a:r>
            <a:r>
              <a:rPr lang="en-US" dirty="0"/>
              <a:t>, </a:t>
            </a:r>
            <a:r>
              <a:rPr lang="en-US" dirty="0" err="1"/>
              <a:t>ausser</a:t>
            </a:r>
            <a:r>
              <a:rPr lang="en-US" dirty="0"/>
              <a:t> </a:t>
            </a:r>
            <a:r>
              <a:rPr lang="en-US" dirty="0" err="1"/>
              <a:t>ein</a:t>
            </a:r>
            <a:r>
              <a:rPr lang="en-US" dirty="0"/>
              <a:t> </a:t>
            </a:r>
            <a:r>
              <a:rPr lang="en-US" dirty="0" err="1"/>
              <a:t>paar</a:t>
            </a:r>
            <a:r>
              <a:rPr lang="en-US" dirty="0"/>
              <a:t> </a:t>
            </a:r>
            <a:r>
              <a:rPr lang="en-US" dirty="0" err="1"/>
              <a:t>Ausreissern</a:t>
            </a:r>
            <a:r>
              <a:rPr lang="en-US" dirty="0"/>
              <a:t>.</a:t>
            </a:r>
          </a:p>
        </p:txBody>
      </p:sp>
      <p:sp>
        <p:nvSpPr>
          <p:cNvPr id="13" name="Date Placeholder 4">
            <a:extLst>
              <a:ext uri="{FF2B5EF4-FFF2-40B4-BE49-F238E27FC236}">
                <a16:creationId xmlns:a16="http://schemas.microsoft.com/office/drawing/2014/main" id="{7A86A50E-7F22-AE51-DFA1-3180B356D49C}"/>
              </a:ext>
            </a:extLst>
          </p:cNvPr>
          <p:cNvSpPr>
            <a:spLocks noGrp="1"/>
          </p:cNvSpPr>
          <p:nvPr>
            <p:ph type="dt" sz="half" idx="10"/>
          </p:nvPr>
        </p:nvSpPr>
        <p:spPr>
          <a:xfrm>
            <a:off x="8218426" y="6446838"/>
            <a:ext cx="2584850" cy="365125"/>
          </a:xfrm>
        </p:spPr>
        <p:txBody>
          <a:bodyPr/>
          <a:lstStyle/>
          <a:p>
            <a:pPr rtl="0">
              <a:spcAft>
                <a:spcPts val="600"/>
              </a:spcAft>
            </a:pPr>
            <a:endParaRPr lang="en-US" dirty="0"/>
          </a:p>
          <a:p>
            <a:pPr rtl="0">
              <a:spcAft>
                <a:spcPts val="600"/>
              </a:spcAft>
            </a:pPr>
            <a:endParaRPr lang="en-US" dirty="0"/>
          </a:p>
          <a:p>
            <a:pPr rtl="0">
              <a:spcAft>
                <a:spcPts val="600"/>
              </a:spcAft>
            </a:pPr>
            <a:endParaRPr lang="en-US" dirty="0"/>
          </a:p>
        </p:txBody>
      </p:sp>
    </p:spTree>
    <p:extLst>
      <p:ext uri="{BB962C8B-B14F-4D97-AF65-F5344CB8AC3E}">
        <p14:creationId xmlns:p14="http://schemas.microsoft.com/office/powerpoint/2010/main" val="33498798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742C5D1-5B44-A42C-1B36-45BBB65AD938}"/>
              </a:ext>
            </a:extLst>
          </p:cNvPr>
          <p:cNvSpPr>
            <a:spLocks noGrp="1"/>
          </p:cNvSpPr>
          <p:nvPr>
            <p:ph type="title"/>
          </p:nvPr>
        </p:nvSpPr>
        <p:spPr>
          <a:xfrm>
            <a:off x="1097280" y="286603"/>
            <a:ext cx="10058400" cy="1450757"/>
          </a:xfrm>
        </p:spPr>
        <p:txBody>
          <a:bodyPr anchor="b">
            <a:normAutofit/>
          </a:bodyPr>
          <a:lstStyle/>
          <a:p>
            <a:r>
              <a:rPr lang="de-DE" dirty="0"/>
              <a:t>Korrelationsmatrix</a:t>
            </a:r>
          </a:p>
        </p:txBody>
      </p:sp>
      <p:pic>
        <p:nvPicPr>
          <p:cNvPr id="6" name="Inhaltsplatzhalter 5">
            <a:extLst>
              <a:ext uri="{FF2B5EF4-FFF2-40B4-BE49-F238E27FC236}">
                <a16:creationId xmlns:a16="http://schemas.microsoft.com/office/drawing/2014/main" id="{FE1AAAF4-F23B-0A79-AE47-989912DE910F}"/>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rcRect/>
          <a:stretch/>
        </p:blipFill>
        <p:spPr>
          <a:xfrm>
            <a:off x="185980" y="1838190"/>
            <a:ext cx="6904336" cy="4516115"/>
          </a:xfrm>
          <a:noFill/>
        </p:spPr>
      </p:pic>
      <p:sp>
        <p:nvSpPr>
          <p:cNvPr id="11" name="Content Placeholder 3">
            <a:extLst>
              <a:ext uri="{FF2B5EF4-FFF2-40B4-BE49-F238E27FC236}">
                <a16:creationId xmlns:a16="http://schemas.microsoft.com/office/drawing/2014/main" id="{CE76CB41-2FD7-9EFA-2474-7A8767963C76}"/>
              </a:ext>
            </a:extLst>
          </p:cNvPr>
          <p:cNvSpPr>
            <a:spLocks noGrp="1"/>
          </p:cNvSpPr>
          <p:nvPr>
            <p:ph sz="half" idx="2"/>
          </p:nvPr>
        </p:nvSpPr>
        <p:spPr>
          <a:xfrm>
            <a:off x="7090316" y="2120900"/>
            <a:ext cx="4517915" cy="3748194"/>
          </a:xfrm>
        </p:spPr>
        <p:txBody>
          <a:bodyPr>
            <a:normAutofit fontScale="92500" lnSpcReduction="10000"/>
          </a:bodyPr>
          <a:lstStyle/>
          <a:p>
            <a:r>
              <a:rPr lang="en-US" dirty="0"/>
              <a:t>Die </a:t>
            </a:r>
            <a:r>
              <a:rPr lang="en-US" dirty="0" err="1"/>
              <a:t>Scatterplotgrafiken</a:t>
            </a:r>
            <a:r>
              <a:rPr lang="en-US" dirty="0"/>
              <a:t> </a:t>
            </a:r>
            <a:r>
              <a:rPr lang="en-US" dirty="0" err="1"/>
              <a:t>stimmen</a:t>
            </a:r>
            <a:r>
              <a:rPr lang="en-US" dirty="0"/>
              <a:t> </a:t>
            </a:r>
            <a:r>
              <a:rPr lang="en-US" dirty="0" err="1"/>
              <a:t>mit</a:t>
            </a:r>
            <a:r>
              <a:rPr lang="en-US" dirty="0"/>
              <a:t> der </a:t>
            </a:r>
            <a:r>
              <a:rPr lang="en-US" dirty="0" err="1"/>
              <a:t>Korrelationsmatrix</a:t>
            </a:r>
            <a:r>
              <a:rPr lang="en-US" dirty="0"/>
              <a:t> </a:t>
            </a:r>
            <a:r>
              <a:rPr lang="en-US" dirty="0" err="1"/>
              <a:t>überein</a:t>
            </a:r>
            <a:r>
              <a:rPr lang="en-US" dirty="0"/>
              <a:t>.</a:t>
            </a:r>
          </a:p>
          <a:p>
            <a:r>
              <a:rPr lang="de-DE" dirty="0"/>
              <a:t>Rang korreliert stark im Minus mit Glücklichkeit, das ist logisch, um so höher der Rang, desto niedriger der Score</a:t>
            </a:r>
            <a:r>
              <a:rPr lang="en-US" dirty="0"/>
              <a:t>.</a:t>
            </a:r>
          </a:p>
          <a:p>
            <a:r>
              <a:rPr lang="en-US" dirty="0"/>
              <a:t>Das </a:t>
            </a:r>
            <a:r>
              <a:rPr lang="en-US" dirty="0" err="1"/>
              <a:t>Jahr</a:t>
            </a:r>
            <a:r>
              <a:rPr lang="en-US" dirty="0"/>
              <a:t> </a:t>
            </a:r>
            <a:r>
              <a:rPr lang="en-US" dirty="0" err="1"/>
              <a:t>korreliert</a:t>
            </a:r>
            <a:r>
              <a:rPr lang="en-US" dirty="0"/>
              <a:t> </a:t>
            </a:r>
            <a:r>
              <a:rPr lang="en-US" dirty="0" err="1"/>
              <a:t>nicht</a:t>
            </a:r>
            <a:r>
              <a:rPr lang="en-US" dirty="0"/>
              <a:t> stark </a:t>
            </a:r>
            <a:r>
              <a:rPr lang="en-US" dirty="0" err="1"/>
              <a:t>mit</a:t>
            </a:r>
            <a:r>
              <a:rPr lang="en-US" dirty="0"/>
              <a:t> den </a:t>
            </a:r>
            <a:r>
              <a:rPr lang="en-US" dirty="0" err="1"/>
              <a:t>anderen</a:t>
            </a:r>
            <a:r>
              <a:rPr lang="en-US" dirty="0"/>
              <a:t> </a:t>
            </a:r>
            <a:r>
              <a:rPr lang="en-US" dirty="0" err="1"/>
              <a:t>Faktoren</a:t>
            </a:r>
            <a:r>
              <a:rPr lang="en-US" dirty="0"/>
              <a:t>.</a:t>
            </a:r>
          </a:p>
          <a:p>
            <a:r>
              <a:rPr lang="en-US" dirty="0"/>
              <a:t>Man </a:t>
            </a:r>
            <a:r>
              <a:rPr lang="en-US" dirty="0" err="1"/>
              <a:t>sieht</a:t>
            </a:r>
            <a:r>
              <a:rPr lang="en-US" dirty="0"/>
              <a:t> </a:t>
            </a:r>
            <a:r>
              <a:rPr lang="en-US" dirty="0" err="1"/>
              <a:t>eine</a:t>
            </a:r>
            <a:r>
              <a:rPr lang="en-US" dirty="0"/>
              <a:t> </a:t>
            </a:r>
            <a:r>
              <a:rPr lang="en-US" dirty="0" err="1"/>
              <a:t>innere</a:t>
            </a:r>
            <a:r>
              <a:rPr lang="en-US" dirty="0"/>
              <a:t> Matrix </a:t>
            </a:r>
            <a:r>
              <a:rPr lang="en-US" dirty="0" err="1"/>
              <a:t>mit</a:t>
            </a:r>
            <a:r>
              <a:rPr lang="en-US" dirty="0"/>
              <a:t> </a:t>
            </a:r>
            <a:r>
              <a:rPr lang="en-US" dirty="0" err="1"/>
              <a:t>hohen</a:t>
            </a:r>
            <a:r>
              <a:rPr lang="en-US" dirty="0"/>
              <a:t> </a:t>
            </a:r>
            <a:r>
              <a:rPr lang="en-US" dirty="0" err="1"/>
              <a:t>Werten</a:t>
            </a:r>
            <a:r>
              <a:rPr lang="en-US" dirty="0"/>
              <a:t>, also </a:t>
            </a:r>
            <a:r>
              <a:rPr lang="en-US" dirty="0" err="1"/>
              <a:t>korrelieren</a:t>
            </a:r>
            <a:r>
              <a:rPr lang="en-US" dirty="0"/>
              <a:t> </a:t>
            </a:r>
            <a:r>
              <a:rPr lang="en-US" dirty="0" err="1"/>
              <a:t>Glücklichkeit</a:t>
            </a:r>
            <a:r>
              <a:rPr lang="en-US" dirty="0"/>
              <a:t>, BIP pro Kopf, </a:t>
            </a:r>
            <a:r>
              <a:rPr lang="en-US" dirty="0" err="1"/>
              <a:t>Sozialhilfe</a:t>
            </a:r>
            <a:r>
              <a:rPr lang="en-US" dirty="0"/>
              <a:t> und </a:t>
            </a:r>
            <a:r>
              <a:rPr lang="en-US" dirty="0" err="1"/>
              <a:t>Lebenserwartung</a:t>
            </a:r>
            <a:r>
              <a:rPr lang="en-US" dirty="0"/>
              <a:t> </a:t>
            </a:r>
            <a:r>
              <a:rPr lang="en-US" dirty="0" err="1"/>
              <a:t>gegenseitig</a:t>
            </a:r>
            <a:r>
              <a:rPr lang="en-US" dirty="0"/>
              <a:t> stark.</a:t>
            </a:r>
            <a:endParaRPr lang="de-DE" dirty="0"/>
          </a:p>
        </p:txBody>
      </p:sp>
      <p:sp>
        <p:nvSpPr>
          <p:cNvPr id="13" name="Date Placeholder 4">
            <a:extLst>
              <a:ext uri="{FF2B5EF4-FFF2-40B4-BE49-F238E27FC236}">
                <a16:creationId xmlns:a16="http://schemas.microsoft.com/office/drawing/2014/main" id="{7A86A50E-7F22-AE51-DFA1-3180B356D49C}"/>
              </a:ext>
            </a:extLst>
          </p:cNvPr>
          <p:cNvSpPr>
            <a:spLocks noGrp="1"/>
          </p:cNvSpPr>
          <p:nvPr>
            <p:ph type="dt" sz="half" idx="10"/>
          </p:nvPr>
        </p:nvSpPr>
        <p:spPr>
          <a:xfrm>
            <a:off x="8218426" y="6446838"/>
            <a:ext cx="2584850" cy="365125"/>
          </a:xfrm>
        </p:spPr>
        <p:txBody>
          <a:bodyPr/>
          <a:lstStyle/>
          <a:p>
            <a:pPr rtl="0">
              <a:spcAft>
                <a:spcPts val="600"/>
              </a:spcAft>
            </a:pPr>
            <a:endParaRPr lang="en-US" dirty="0"/>
          </a:p>
          <a:p>
            <a:pPr rtl="0">
              <a:spcAft>
                <a:spcPts val="600"/>
              </a:spcAft>
            </a:pPr>
            <a:endParaRPr lang="en-US" dirty="0"/>
          </a:p>
          <a:p>
            <a:pPr rtl="0">
              <a:spcAft>
                <a:spcPts val="600"/>
              </a:spcAft>
            </a:pPr>
            <a:endParaRPr lang="en-US" dirty="0"/>
          </a:p>
        </p:txBody>
      </p:sp>
    </p:spTree>
    <p:extLst>
      <p:ext uri="{BB962C8B-B14F-4D97-AF65-F5344CB8AC3E}">
        <p14:creationId xmlns:p14="http://schemas.microsoft.com/office/powerpoint/2010/main" val="3530145004"/>
      </p:ext>
    </p:extLst>
  </p:cSld>
  <p:clrMapOvr>
    <a:masterClrMapping/>
  </p:clrMapOvr>
</p:sld>
</file>

<file path=ppt/theme/theme1.xml><?xml version="1.0" encoding="utf-8"?>
<a:theme xmlns:a="http://schemas.openxmlformats.org/drawingml/2006/main" name="Benutzerdefiniert">
  <a:themeElements>
    <a:clrScheme name="Custom 37">
      <a:dk1>
        <a:srgbClr val="000000"/>
      </a:dk1>
      <a:lt1>
        <a:srgbClr val="FFFFFF"/>
      </a:lt1>
      <a:dk2>
        <a:srgbClr val="4A5356"/>
      </a:dk2>
      <a:lt2>
        <a:srgbClr val="E8E3CE"/>
      </a:lt2>
      <a:accent1>
        <a:srgbClr val="9BA8B7"/>
      </a:accent1>
      <a:accent2>
        <a:srgbClr val="E6A02E"/>
      </a:accent2>
      <a:accent3>
        <a:srgbClr val="BF6A3B"/>
      </a:accent3>
      <a:accent4>
        <a:srgbClr val="92987A"/>
      </a:accent4>
      <a:accent5>
        <a:srgbClr val="857659"/>
      </a:accent5>
      <a:accent6>
        <a:srgbClr val="A0988C"/>
      </a:accent6>
      <a:hlink>
        <a:srgbClr val="00B0F0"/>
      </a:hlink>
      <a:folHlink>
        <a:srgbClr val="738F97"/>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Office_41798785_TF56160789" id="{80AA9D2D-EE59-4148-A11E-A51EEE828B28}" vid="{AEAFD717-D3C8-4034-8F7E-D5220B0CCEB8}"/>
    </a:ext>
  </a:extLst>
</a:theme>
</file>

<file path=ppt/theme/theme2.xml><?xml version="1.0" encoding="utf-8"?>
<a:theme xmlns:a="http://schemas.openxmlformats.org/drawingml/2006/main" name="Office-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{A5151FE1-E4E0-48BF-A896-8160ABCC2E7F}tf56160789_win32</Template>
  <TotalTime>0</TotalTime>
  <Words>702</Words>
  <Application>Microsoft Office PowerPoint</Application>
  <PresentationFormat>Breitbild</PresentationFormat>
  <Paragraphs>73</Paragraphs>
  <Slides>16</Slides>
  <Notes>0</Notes>
  <HiddenSlides>0</HiddenSlides>
  <MMClips>0</MMClips>
  <ScaleCrop>false</ScaleCrop>
  <HeadingPairs>
    <vt:vector size="6" baseType="variant">
      <vt:variant>
        <vt:lpstr>Verwendete Schriftarten</vt:lpstr>
      </vt:variant>
      <vt:variant>
        <vt:i4>4</vt:i4>
      </vt:variant>
      <vt:variant>
        <vt:lpstr>Design</vt:lpstr>
      </vt:variant>
      <vt:variant>
        <vt:i4>1</vt:i4>
      </vt:variant>
      <vt:variant>
        <vt:lpstr>Folientitel</vt:lpstr>
      </vt:variant>
      <vt:variant>
        <vt:i4>16</vt:i4>
      </vt:variant>
    </vt:vector>
  </HeadingPairs>
  <TitlesOfParts>
    <vt:vector size="21" baseType="lpstr">
      <vt:lpstr>Arial</vt:lpstr>
      <vt:lpstr>Bookman Old Style</vt:lpstr>
      <vt:lpstr>Calibri</vt:lpstr>
      <vt:lpstr>Franklin Gothic Book</vt:lpstr>
      <vt:lpstr>Benutzerdefiniert</vt:lpstr>
      <vt:lpstr>Projekt Daten-visualisierung</vt:lpstr>
      <vt:lpstr>Die Aufgabenstellung sagt: „welchen Einfluss die einzelnen Faktoren auf die Glücklichkeit der Bewohner haben. Finde außerdem heraus, ob es einen Zusammenhang zwischen verschiedenen Faktoren gibt.“ Deshalb hier Grafiken die das Verhältnis zur Glücklichkeit zeigen. </vt:lpstr>
      <vt:lpstr>Scatterplot 1</vt:lpstr>
      <vt:lpstr>Scatterplot 2</vt:lpstr>
      <vt:lpstr>Scatterplot 3</vt:lpstr>
      <vt:lpstr>Scatterplot 4</vt:lpstr>
      <vt:lpstr>Scatterplot 5</vt:lpstr>
      <vt:lpstr>Scatterplot 6</vt:lpstr>
      <vt:lpstr>Korrelationsmatrix</vt:lpstr>
      <vt:lpstr>Boxplot</vt:lpstr>
      <vt:lpstr>Kombiplot</vt:lpstr>
      <vt:lpstr>Barplots</vt:lpstr>
      <vt:lpstr>Bubbleplot 1</vt:lpstr>
      <vt:lpstr>Bubbleplot 2</vt:lpstr>
      <vt:lpstr>Interaktive Plots</vt:lpstr>
      <vt:lpstr>Animierter Plot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Projekt Daten-visualisierung</dc:title>
  <dc:creator>Stefan Ronacher</dc:creator>
  <cp:lastModifiedBy>Stefan Ronacher</cp:lastModifiedBy>
  <cp:revision>13</cp:revision>
  <dcterms:created xsi:type="dcterms:W3CDTF">2023-08-30T14:36:44Z</dcterms:created>
  <dcterms:modified xsi:type="dcterms:W3CDTF">2023-08-31T14:33:20Z</dcterms:modified>
</cp:coreProperties>
</file>